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5" r:id="rId1"/>
  </p:sldMasterIdLst>
  <p:notesMasterIdLst>
    <p:notesMasterId r:id="rId18"/>
  </p:notesMasterIdLst>
  <p:handoutMasterIdLst>
    <p:handoutMasterId r:id="rId19"/>
  </p:handoutMasterIdLst>
  <p:sldIdLst>
    <p:sldId id="562" r:id="rId2"/>
    <p:sldId id="584" r:id="rId3"/>
    <p:sldId id="585" r:id="rId4"/>
    <p:sldId id="591" r:id="rId5"/>
    <p:sldId id="605" r:id="rId6"/>
    <p:sldId id="588" r:id="rId7"/>
    <p:sldId id="606" r:id="rId8"/>
    <p:sldId id="590" r:id="rId9"/>
    <p:sldId id="593" r:id="rId10"/>
    <p:sldId id="604" r:id="rId11"/>
    <p:sldId id="595" r:id="rId12"/>
    <p:sldId id="602" r:id="rId13"/>
    <p:sldId id="599" r:id="rId14"/>
    <p:sldId id="607" r:id="rId15"/>
    <p:sldId id="608" r:id="rId16"/>
    <p:sldId id="398" r:id="rId17"/>
  </p:sldIdLst>
  <p:sldSz cx="9906000" cy="6858000" type="A4"/>
  <p:notesSz cx="7104063" cy="10234613"/>
  <p:custDataLst>
    <p:tags r:id="rId20"/>
  </p:custDataLst>
  <p:defaultTextStyle>
    <a:defPPr>
      <a:defRPr lang="en-US"/>
    </a:defPPr>
    <a:lvl1pPr algn="ctr" rtl="0" fontAlgn="base">
      <a:spcBef>
        <a:spcPct val="0"/>
      </a:spcBef>
      <a:spcAft>
        <a:spcPct val="15000"/>
      </a:spcAft>
      <a:buClr>
        <a:schemeClr val="tx1"/>
      </a:buClr>
      <a:buFont typeface="Times" pitchFamily="18" charset="0"/>
      <a:defRPr sz="1500" b="1" kern="1200">
        <a:solidFill>
          <a:schemeClr val="tx1"/>
        </a:solidFill>
        <a:latin typeface="Arial" pitchFamily="34" charset="0"/>
        <a:ea typeface="MS Mincho" pitchFamily="49" charset="-128"/>
        <a:cs typeface="+mn-cs"/>
      </a:defRPr>
    </a:lvl1pPr>
    <a:lvl2pPr marL="457200" algn="ctr" rtl="0" fontAlgn="base">
      <a:spcBef>
        <a:spcPct val="0"/>
      </a:spcBef>
      <a:spcAft>
        <a:spcPct val="15000"/>
      </a:spcAft>
      <a:buClr>
        <a:schemeClr val="tx1"/>
      </a:buClr>
      <a:buFont typeface="Times" pitchFamily="18" charset="0"/>
      <a:defRPr sz="1500" b="1" kern="1200">
        <a:solidFill>
          <a:schemeClr val="tx1"/>
        </a:solidFill>
        <a:latin typeface="Arial" pitchFamily="34" charset="0"/>
        <a:ea typeface="MS Mincho" pitchFamily="49" charset="-128"/>
        <a:cs typeface="+mn-cs"/>
      </a:defRPr>
    </a:lvl2pPr>
    <a:lvl3pPr marL="914400" algn="ctr" rtl="0" fontAlgn="base">
      <a:spcBef>
        <a:spcPct val="0"/>
      </a:spcBef>
      <a:spcAft>
        <a:spcPct val="15000"/>
      </a:spcAft>
      <a:buClr>
        <a:schemeClr val="tx1"/>
      </a:buClr>
      <a:buFont typeface="Times" pitchFamily="18" charset="0"/>
      <a:defRPr sz="1500" b="1" kern="1200">
        <a:solidFill>
          <a:schemeClr val="tx1"/>
        </a:solidFill>
        <a:latin typeface="Arial" pitchFamily="34" charset="0"/>
        <a:ea typeface="MS Mincho" pitchFamily="49" charset="-128"/>
        <a:cs typeface="+mn-cs"/>
      </a:defRPr>
    </a:lvl3pPr>
    <a:lvl4pPr marL="1371600" algn="ctr" rtl="0" fontAlgn="base">
      <a:spcBef>
        <a:spcPct val="0"/>
      </a:spcBef>
      <a:spcAft>
        <a:spcPct val="15000"/>
      </a:spcAft>
      <a:buClr>
        <a:schemeClr val="tx1"/>
      </a:buClr>
      <a:buFont typeface="Times" pitchFamily="18" charset="0"/>
      <a:defRPr sz="1500" b="1" kern="1200">
        <a:solidFill>
          <a:schemeClr val="tx1"/>
        </a:solidFill>
        <a:latin typeface="Arial" pitchFamily="34" charset="0"/>
        <a:ea typeface="MS Mincho" pitchFamily="49" charset="-128"/>
        <a:cs typeface="+mn-cs"/>
      </a:defRPr>
    </a:lvl4pPr>
    <a:lvl5pPr marL="1828800" algn="ctr" rtl="0" fontAlgn="base">
      <a:spcBef>
        <a:spcPct val="0"/>
      </a:spcBef>
      <a:spcAft>
        <a:spcPct val="15000"/>
      </a:spcAft>
      <a:buClr>
        <a:schemeClr val="tx1"/>
      </a:buClr>
      <a:buFont typeface="Times" pitchFamily="18" charset="0"/>
      <a:defRPr sz="1500" b="1" kern="1200">
        <a:solidFill>
          <a:schemeClr val="tx1"/>
        </a:solidFill>
        <a:latin typeface="Arial" pitchFamily="34" charset="0"/>
        <a:ea typeface="MS Mincho" pitchFamily="49" charset="-128"/>
        <a:cs typeface="+mn-cs"/>
      </a:defRPr>
    </a:lvl5pPr>
    <a:lvl6pPr marL="2286000" algn="l" defTabSz="914400" rtl="0" eaLnBrk="1" latinLnBrk="1" hangingPunct="1">
      <a:defRPr sz="1500" b="1" kern="1200">
        <a:solidFill>
          <a:schemeClr val="tx1"/>
        </a:solidFill>
        <a:latin typeface="Arial" pitchFamily="34" charset="0"/>
        <a:ea typeface="MS Mincho" pitchFamily="49" charset="-128"/>
        <a:cs typeface="+mn-cs"/>
      </a:defRPr>
    </a:lvl6pPr>
    <a:lvl7pPr marL="2743200" algn="l" defTabSz="914400" rtl="0" eaLnBrk="1" latinLnBrk="1" hangingPunct="1">
      <a:defRPr sz="1500" b="1" kern="1200">
        <a:solidFill>
          <a:schemeClr val="tx1"/>
        </a:solidFill>
        <a:latin typeface="Arial" pitchFamily="34" charset="0"/>
        <a:ea typeface="MS Mincho" pitchFamily="49" charset="-128"/>
        <a:cs typeface="+mn-cs"/>
      </a:defRPr>
    </a:lvl7pPr>
    <a:lvl8pPr marL="3200400" algn="l" defTabSz="914400" rtl="0" eaLnBrk="1" latinLnBrk="1" hangingPunct="1">
      <a:defRPr sz="1500" b="1" kern="1200">
        <a:solidFill>
          <a:schemeClr val="tx1"/>
        </a:solidFill>
        <a:latin typeface="Arial" pitchFamily="34" charset="0"/>
        <a:ea typeface="MS Mincho" pitchFamily="49" charset="-128"/>
        <a:cs typeface="+mn-cs"/>
      </a:defRPr>
    </a:lvl8pPr>
    <a:lvl9pPr marL="3657600" algn="l" defTabSz="914400" rtl="0" eaLnBrk="1" latinLnBrk="1" hangingPunct="1">
      <a:defRPr sz="1500" b="1" kern="1200">
        <a:solidFill>
          <a:schemeClr val="tx1"/>
        </a:solidFill>
        <a:latin typeface="Arial" pitchFamily="34" charset="0"/>
        <a:ea typeface="MS Mincho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5EFA3"/>
    <a:srgbClr val="003300"/>
    <a:srgbClr val="006699"/>
    <a:srgbClr val="003366"/>
    <a:srgbClr val="663300"/>
    <a:srgbClr val="CC9900"/>
    <a:srgbClr val="CC6600"/>
    <a:srgbClr val="DDDDD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51" autoAdjust="0"/>
    <p:restoredTop sz="94609" autoAdjust="0"/>
  </p:normalViewPr>
  <p:slideViewPr>
    <p:cSldViewPr snapToObjects="1">
      <p:cViewPr varScale="1">
        <p:scale>
          <a:sx n="111" d="100"/>
          <a:sy n="111" d="100"/>
        </p:scale>
        <p:origin x="810" y="96"/>
      </p:cViewPr>
      <p:guideLst>
        <p:guide orient="horz" pos="4319"/>
        <p:guide pos="312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966"/>
    </p:cViewPr>
  </p:sorterViewPr>
  <p:notesViewPr>
    <p:cSldViewPr snapToObjects="1">
      <p:cViewPr varScale="1">
        <p:scale>
          <a:sx n="88" d="100"/>
          <a:sy n="88" d="100"/>
        </p:scale>
        <p:origin x="-3804" y="-12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 anchor="ctr" anchorCtr="1"/>
          <a:lstStyle/>
          <a:p>
            <a:pPr algn="ctr">
              <a:defRPr sz="1400" b="0" i="1" u="none" baseline="0">
                <a:solidFill>
                  <a:srgbClr val="000000"/>
                </a:solidFill>
                <a:latin typeface="Calibri"/>
                <a:ea typeface="Calibri"/>
              </a:defRPr>
            </a:pPr>
            <a:r>
              <a:rPr lang="ko-KR" altLang="en-US" sz="1600" b="1" i="1" u="none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</a:rPr>
              <a:t>산업군별</a:t>
            </a:r>
            <a:r>
              <a:rPr lang="ko-KR" altLang="en-US" sz="16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</a:rPr>
              <a:t> 프로젝트 실적('11~'2</a:t>
            </a:r>
            <a:r>
              <a:rPr lang="en-US" altLang="ko-KR" sz="16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</a:rPr>
              <a:t>1</a:t>
            </a:r>
            <a:r>
              <a:rPr lang="ko-KR" altLang="en-US" sz="16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</a:rPr>
              <a:t>)</a:t>
            </a:r>
          </a:p>
        </c:rich>
      </c:tx>
      <c:layout>
        <c:manualLayout>
          <c:xMode val="edge"/>
          <c:yMode val="edge"/>
          <c:x val="0.32558677731137636"/>
          <c:y val="0"/>
        </c:manualLayout>
      </c:layout>
      <c:overlay val="0"/>
      <c:spPr>
        <a:noFill/>
        <a:ln>
          <a:noFill/>
          <a:round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계열1</c:v>
          </c:tx>
          <c:spPr>
            <a:solidFill>
              <a:srgbClr val="595959"/>
            </a:solidFill>
          </c:spPr>
          <c:invertIfNegative val="1"/>
          <c:dLbls>
            <c:dLbl>
              <c:idx val="0"/>
              <c:tx>
                <c:rich>
                  <a:bodyPr/>
                  <a:lstStyle/>
                  <a:p>
                    <a:fld id="{1F31040C-8BFB-4E01-9A53-5F5090DA426D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3657-4F47-80DF-422DA46C48C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7C27CFC-EFA9-40E9-ACDD-141F69472D0E}" type="CELLRANGE">
                      <a:rPr lang="ko-KR" altLang="en-US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3657-4F47-80DF-422DA46C48C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CB0AF44-29FF-41B1-95CD-FBD67D536133}" type="CELLRANGE">
                      <a:rPr lang="ko-KR" altLang="en-US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657-4F47-80DF-422DA46C48C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7D40118-5380-4704-9AAE-EA785F1C5915}" type="CELLRANGE">
                      <a:rPr lang="ko-KR" altLang="en-US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657-4F47-80DF-422DA46C48C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C2B06A1-9D8F-4D11-B739-3EC13C4E6E45}" type="CELLRANGE">
                      <a:rPr lang="ko-KR" altLang="en-US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3657-4F47-80DF-422DA46C48C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EE88284-7B3C-4E6C-99AD-4AAE50075B14}" type="CELLRANGE">
                      <a:rPr lang="ko-KR" altLang="en-US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3657-4F47-80DF-422DA46C48C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223174E-26F2-4A37-AC94-2EF0F3F7243B}" type="CELLRANGE">
                      <a:rPr lang="ko-KR" altLang="en-US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3657-4F47-80DF-422DA46C48C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905BA5B-7AA1-49DB-B1E5-0086142A6A48}" type="CELLRANGE">
                      <a:rPr lang="ko-KR" altLang="en-US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3657-4F47-80DF-422DA46C48C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FFEFD2F-4E16-445E-9E68-6BD8FC8FF077}" type="CELLRANGE">
                      <a:rPr lang="ko-KR" altLang="en-US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3657-4F47-80DF-422DA46C48C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36877ACA-F24F-4057-A954-AC2CA70049D9}" type="CELLRANGE">
                      <a:rPr lang="ko-KR" altLang="en-US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3657-4F47-80DF-422DA46C48CA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i="1"/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실적요약!$B$1:$K$1</c:f>
              <c:strCache>
                <c:ptCount val="10"/>
                <c:pt idx="0">
                  <c:v>공공/행정</c:v>
                </c:pt>
                <c:pt idx="1">
                  <c:v>금융기관</c:v>
                </c:pt>
                <c:pt idx="2">
                  <c:v>정보통신</c:v>
                </c:pt>
                <c:pt idx="3">
                  <c:v>제조사</c:v>
                </c:pt>
                <c:pt idx="4">
                  <c:v>해외사업</c:v>
                </c:pt>
                <c:pt idx="5">
                  <c:v>항공/의료</c:v>
                </c:pt>
                <c:pt idx="6">
                  <c:v>교육/연구</c:v>
                </c:pt>
                <c:pt idx="7">
                  <c:v>서비스</c:v>
                </c:pt>
                <c:pt idx="8">
                  <c:v>건설사</c:v>
                </c:pt>
                <c:pt idx="9">
                  <c:v>게임사</c:v>
                </c:pt>
              </c:strCache>
            </c:strRef>
          </c:cat>
          <c:val>
            <c:numRef>
              <c:f>실적요약!$B$3:$K$3</c:f>
              <c:numCache>
                <c:formatCode>0%</c:formatCode>
                <c:ptCount val="10"/>
                <c:pt idx="0">
                  <c:v>0.22463768115942029</c:v>
                </c:pt>
                <c:pt idx="1">
                  <c:v>0.47101449275362317</c:v>
                </c:pt>
                <c:pt idx="2">
                  <c:v>0.13043478260869565</c:v>
                </c:pt>
                <c:pt idx="3">
                  <c:v>5.7971014492753624E-2</c:v>
                </c:pt>
                <c:pt idx="4">
                  <c:v>3.6231884057971016E-2</c:v>
                </c:pt>
                <c:pt idx="5">
                  <c:v>2.5362318840579712E-2</c:v>
                </c:pt>
                <c:pt idx="6">
                  <c:v>2.3809523809523801E-2</c:v>
                </c:pt>
                <c:pt idx="7">
                  <c:v>1.4492753623188406E-2</c:v>
                </c:pt>
                <c:pt idx="8">
                  <c:v>1.0869565217391304E-2</c:v>
                </c:pt>
                <c:pt idx="9">
                  <c:v>7.246376811594203E-3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5="http://schemas.microsoft.com/office/drawing/2012/chart" uri="{02D57815-91ED-43cb-92C2-25804820EDAC}">
              <c15:datalabelsRange>
                <c15:f>실적요약!$B$4:$K$4</c15:f>
                <c15:dlblRangeCache>
                  <c:ptCount val="10"/>
                  <c:pt idx="0">
                    <c:v>22%(62)</c:v>
                  </c:pt>
                  <c:pt idx="1">
                    <c:v>47%(130)</c:v>
                  </c:pt>
                  <c:pt idx="2">
                    <c:v>13%(36)</c:v>
                  </c:pt>
                  <c:pt idx="3">
                    <c:v>5%(16)</c:v>
                  </c:pt>
                  <c:pt idx="4">
                    <c:v>3%(10)</c:v>
                  </c:pt>
                  <c:pt idx="5">
                    <c:v>2%(7)</c:v>
                  </c:pt>
                  <c:pt idx="6">
                    <c:v>2%(6)</c:v>
                  </c:pt>
                  <c:pt idx="7">
                    <c:v>1%(4)</c:v>
                  </c:pt>
                  <c:pt idx="8">
                    <c:v>1%(3)</c:v>
                  </c:pt>
                  <c:pt idx="9">
                    <c:v>0%(2)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3657-4F47-80DF-422DA46C4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053776"/>
        <c:axId val="152054952"/>
      </c:barChart>
      <c:catAx>
        <c:axId val="152053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solidFill>
              <a:srgbClr val="898989">
                <a:alpha val="99999"/>
              </a:srgbClr>
            </a:solidFill>
            <a:round/>
          </a:ln>
        </c:spPr>
        <c:txPr>
          <a:bodyPr/>
          <a:lstStyle/>
          <a:p>
            <a:pPr>
              <a:defRPr sz="1000" b="1" i="0" u="none" baseline="0">
                <a:solidFill>
                  <a:srgbClr val="000000"/>
                </a:solidFill>
                <a:latin typeface="Calibri"/>
                <a:ea typeface="Calibri"/>
              </a:defRPr>
            </a:pPr>
            <a:endParaRPr lang="ko-KR"/>
          </a:p>
        </c:txPr>
        <c:crossAx val="152054952"/>
        <c:crosses val="autoZero"/>
        <c:auto val="1"/>
        <c:lblAlgn val="ctr"/>
        <c:lblOffset val="100"/>
        <c:noMultiLvlLbl val="1"/>
      </c:catAx>
      <c:valAx>
        <c:axId val="152054952"/>
        <c:scaling>
          <c:orientation val="minMax"/>
          <c:max val="0.5"/>
        </c:scaling>
        <c:delete val="0"/>
        <c:axPos val="l"/>
        <c:majorGridlines>
          <c:spPr>
            <a:ln w="635" cap="sq">
              <a:solidFill>
                <a:schemeClr val="bg1">
                  <a:lumMod val="75000"/>
                </a:schemeClr>
              </a:solidFill>
              <a:prstDash val="dash"/>
              <a:round/>
            </a:ln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solidFill>
              <a:srgbClr val="898989">
                <a:alpha val="99999"/>
              </a:srgbClr>
            </a:solidFill>
            <a:round/>
          </a:ln>
        </c:spPr>
        <c:txPr>
          <a:bodyPr/>
          <a:lstStyle/>
          <a:p>
            <a:pPr>
              <a:defRPr sz="1000" b="1" i="0" u="none" baseline="0">
                <a:solidFill>
                  <a:srgbClr val="000000"/>
                </a:solidFill>
                <a:latin typeface="Calibri"/>
                <a:ea typeface="Calibri"/>
              </a:defRPr>
            </a:pPr>
            <a:endParaRPr lang="ko-KR"/>
          </a:p>
        </c:txPr>
        <c:crossAx val="152053776"/>
        <c:crosses val="autoZero"/>
        <c:crossBetween val="between"/>
      </c:valAx>
      <c:spPr>
        <a:solidFill>
          <a:srgbClr val="FFFFFF">
            <a:alpha val="99999"/>
          </a:srgbClr>
        </a:solidFill>
        <a:ln>
          <a:noFill/>
          <a:round/>
        </a:ln>
      </c:spPr>
    </c:plotArea>
    <c:plotVisOnly val="1"/>
    <c:dispBlanksAs val="gap"/>
    <c:showDLblsOverMax val="1"/>
  </c:chart>
  <c:txPr>
    <a:bodyPr/>
    <a:lstStyle/>
    <a:p>
      <a:pPr>
        <a:defRPr sz="1000" b="1" i="0" u="none" baseline="0">
          <a:solidFill>
            <a:srgbClr val="000000"/>
          </a:solidFill>
          <a:latin typeface="Calibri"/>
          <a:ea typeface="Calibri"/>
        </a:defRPr>
      </a:pPr>
      <a:endParaRPr lang="ko-K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7655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6" tIns="47712" rIns="95426" bIns="47712" numCol="1" anchor="t" anchorCtr="0" compatLnSpc="1">
            <a:prstTxWarp prst="textNoShape">
              <a:avLst/>
            </a:prstTxWarp>
          </a:bodyPr>
          <a:lstStyle>
            <a:lvl1pPr algn="l" defTabSz="953038">
              <a:spcAft>
                <a:spcPct val="0"/>
              </a:spcAft>
              <a:buClrTx/>
              <a:buFontTx/>
              <a:buNone/>
              <a:defRPr sz="1200" b="0" smtClean="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859" y="2"/>
            <a:ext cx="307655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6" tIns="47712" rIns="95426" bIns="47712" numCol="1" anchor="t" anchorCtr="0" compatLnSpc="1">
            <a:prstTxWarp prst="textNoShape">
              <a:avLst/>
            </a:prstTxWarp>
          </a:bodyPr>
          <a:lstStyle>
            <a:lvl1pPr algn="r" defTabSz="953038">
              <a:spcAft>
                <a:spcPct val="0"/>
              </a:spcAft>
              <a:buClrTx/>
              <a:buFontTx/>
              <a:buNone/>
              <a:defRPr sz="1200" b="0" smtClean="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245"/>
            <a:ext cx="307655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6" tIns="47712" rIns="95426" bIns="47712" numCol="1" anchor="b" anchorCtr="0" compatLnSpc="1">
            <a:prstTxWarp prst="textNoShape">
              <a:avLst/>
            </a:prstTxWarp>
          </a:bodyPr>
          <a:lstStyle>
            <a:lvl1pPr algn="l" defTabSz="953038">
              <a:spcAft>
                <a:spcPct val="0"/>
              </a:spcAft>
              <a:buClrTx/>
              <a:buFontTx/>
              <a:buNone/>
              <a:defRPr sz="1200" b="0" smtClean="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859" y="9721245"/>
            <a:ext cx="307655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6" tIns="47712" rIns="95426" bIns="47712" numCol="1" anchor="b" anchorCtr="0" compatLnSpc="1">
            <a:prstTxWarp prst="textNoShape">
              <a:avLst/>
            </a:prstTxWarp>
          </a:bodyPr>
          <a:lstStyle>
            <a:lvl1pPr algn="r" defTabSz="953038">
              <a:spcAft>
                <a:spcPct val="0"/>
              </a:spcAft>
              <a:buClrTx/>
              <a:buFontTx/>
              <a:buNone/>
              <a:defRPr sz="1200" b="0" smtClean="0">
                <a:ea typeface="굴림" pitchFamily="50" charset="-127"/>
              </a:defRPr>
            </a:lvl1pPr>
          </a:lstStyle>
          <a:p>
            <a:pPr>
              <a:defRPr/>
            </a:pPr>
            <a:fld id="{1EF2577F-FEC4-46D6-AC9F-1C67577DDC1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80684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7655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6" tIns="47712" rIns="95426" bIns="47712" numCol="1" anchor="t" anchorCtr="0" compatLnSpc="1">
            <a:prstTxWarp prst="textNoShape">
              <a:avLst/>
            </a:prstTxWarp>
          </a:bodyPr>
          <a:lstStyle>
            <a:lvl1pPr algn="l" defTabSz="953038">
              <a:spcAft>
                <a:spcPct val="0"/>
              </a:spcAft>
              <a:buClrTx/>
              <a:buFontTx/>
              <a:buNone/>
              <a:defRPr sz="1200" b="0" smtClean="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859" y="2"/>
            <a:ext cx="307655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6" tIns="47712" rIns="95426" bIns="47712" numCol="1" anchor="t" anchorCtr="0" compatLnSpc="1">
            <a:prstTxWarp prst="textNoShape">
              <a:avLst/>
            </a:prstTxWarp>
          </a:bodyPr>
          <a:lstStyle>
            <a:lvl1pPr algn="r" defTabSz="953038">
              <a:spcAft>
                <a:spcPct val="0"/>
              </a:spcAft>
              <a:buClrTx/>
              <a:buFontTx/>
              <a:buNone/>
              <a:defRPr sz="1200" b="0" smtClean="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5175"/>
            <a:ext cx="5548312" cy="3840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742" y="4863085"/>
            <a:ext cx="5682587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6" tIns="47712" rIns="95426" bIns="47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/>
              <a:t>Click to edit Master text styles</a:t>
            </a:r>
          </a:p>
          <a:p>
            <a:pPr lvl="1"/>
            <a:r>
              <a:rPr lang="en-US" altLang="ko-KR" noProof="0"/>
              <a:t>Second level</a:t>
            </a:r>
          </a:p>
          <a:p>
            <a:pPr lvl="2"/>
            <a:r>
              <a:rPr lang="en-US" altLang="ko-KR" noProof="0"/>
              <a:t>Third level</a:t>
            </a:r>
          </a:p>
          <a:p>
            <a:pPr lvl="3"/>
            <a:r>
              <a:rPr lang="en-US" altLang="ko-KR" noProof="0"/>
              <a:t>Fourth level</a:t>
            </a:r>
          </a:p>
          <a:p>
            <a:pPr lvl="4"/>
            <a:r>
              <a:rPr lang="en-US" altLang="ko-KR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245"/>
            <a:ext cx="307655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6" tIns="47712" rIns="95426" bIns="47712" numCol="1" anchor="b" anchorCtr="0" compatLnSpc="1">
            <a:prstTxWarp prst="textNoShape">
              <a:avLst/>
            </a:prstTxWarp>
          </a:bodyPr>
          <a:lstStyle>
            <a:lvl1pPr algn="l" defTabSz="953038">
              <a:spcAft>
                <a:spcPct val="0"/>
              </a:spcAft>
              <a:buClrTx/>
              <a:buFontTx/>
              <a:buNone/>
              <a:defRPr sz="1200" b="0" smtClean="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859" y="9721245"/>
            <a:ext cx="3076551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6" tIns="47712" rIns="95426" bIns="47712" numCol="1" anchor="b" anchorCtr="0" compatLnSpc="1">
            <a:prstTxWarp prst="textNoShape">
              <a:avLst/>
            </a:prstTxWarp>
          </a:bodyPr>
          <a:lstStyle>
            <a:lvl1pPr algn="r" defTabSz="953038">
              <a:spcAft>
                <a:spcPct val="0"/>
              </a:spcAft>
              <a:buClrTx/>
              <a:buFontTx/>
              <a:buNone/>
              <a:defRPr sz="1200" b="0" smtClean="0">
                <a:ea typeface="굴림" pitchFamily="50" charset="-127"/>
              </a:defRPr>
            </a:lvl1pPr>
          </a:lstStyle>
          <a:p>
            <a:pPr>
              <a:defRPr/>
            </a:pPr>
            <a:fld id="{C8B7D67F-977B-4624-85D1-AA76D7DB8CB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33552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14369767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06710111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15200" y="220663"/>
            <a:ext cx="2362200" cy="64928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23838" y="220663"/>
            <a:ext cx="6938962" cy="64928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42022573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3838" y="220663"/>
            <a:ext cx="4775200" cy="27463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228600" y="657225"/>
            <a:ext cx="9448800" cy="212725"/>
          </a:xfrm>
        </p:spPr>
        <p:txBody>
          <a:bodyPr/>
          <a:lstStyle/>
          <a:p>
            <a:pPr lvl="0"/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2208908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017897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372607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32520" y="657225"/>
            <a:ext cx="4244280" cy="21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657225"/>
            <a:ext cx="4316288" cy="21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923377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6653907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22677734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21335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9449321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2801502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838" y="220663"/>
            <a:ext cx="4775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/>
              <a:t>Title (Koean </a:t>
            </a:r>
            <a:r>
              <a:rPr lang="ko-KR" altLang="en-US"/>
              <a:t>맑은고딕</a:t>
            </a:r>
            <a:r>
              <a:rPr lang="en-US" altLang="ko-KR"/>
              <a:t>, English-Arial Font 18)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0512" y="657225"/>
            <a:ext cx="864096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/>
              <a:t>Header Line (</a:t>
            </a:r>
            <a:r>
              <a:rPr lang="ko-KR" altLang="en-US" dirty="0" err="1"/>
              <a:t>맑은고딕</a:t>
            </a:r>
            <a:r>
              <a:rPr lang="en-US" altLang="ko-KR" dirty="0"/>
              <a:t>, English-Arial Font 14) 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gray">
          <a:xfrm>
            <a:off x="9215011" y="6473214"/>
            <a:ext cx="368657" cy="285594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fld id="{2B8916C7-08E3-4430-AB5D-1075A8743A89}" type="slidenum">
              <a:rPr lang="en-US" altLang="en-US" sz="1050" i="1">
                <a:solidFill>
                  <a:srgbClr val="FFFFCC"/>
                </a:solidFill>
                <a:ea typeface="맑은 고딕" pitchFamily="50" charset="-127"/>
              </a:rPr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altLang="en-US" sz="1050" b="0" i="1" dirty="0">
              <a:solidFill>
                <a:srgbClr val="FFFFCC"/>
              </a:solidFill>
              <a:ea typeface="맑은 고딕" pitchFamily="50" charset="-127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193220" y="6546762"/>
            <a:ext cx="3094979" cy="1384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l" defTabSz="762000" fontAlgn="base"/>
            <a:r>
              <a:rPr lang="en-US" altLang="ko-KR" sz="900" b="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rinda" pitchFamily="34" charset="0"/>
                <a:ea typeface="휴먼모음T" pitchFamily="18" charset="-127"/>
                <a:cs typeface="Vrinda" pitchFamily="34" charset="0"/>
              </a:rPr>
              <a:t>Copyrights 2021 WIKI</a:t>
            </a:r>
            <a:r>
              <a:rPr lang="en-US" altLang="ko-KR" sz="900" b="0" i="1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Vrinda" pitchFamily="34" charset="0"/>
                <a:ea typeface="휴먼모음T" pitchFamily="18" charset="-127"/>
                <a:cs typeface="Vrinda" pitchFamily="34" charset="0"/>
              </a:rPr>
              <a:t> Security </a:t>
            </a:r>
            <a:r>
              <a:rPr lang="en-US" altLang="ko-KR" sz="900" b="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rinda" pitchFamily="34" charset="0"/>
                <a:ea typeface="휴먼모음T" pitchFamily="18" charset="-127"/>
                <a:cs typeface="Vrinda" pitchFamily="34" charset="0"/>
              </a:rPr>
              <a:t>Co., Ltd. All rights reserved.</a:t>
            </a:r>
          </a:p>
        </p:txBody>
      </p:sp>
      <p:cxnSp>
        <p:nvCxnSpPr>
          <p:cNvPr id="3" name="직선 연결선 2"/>
          <p:cNvCxnSpPr/>
          <p:nvPr userDrawn="1"/>
        </p:nvCxnSpPr>
        <p:spPr bwMode="auto">
          <a:xfrm>
            <a:off x="3288199" y="6612157"/>
            <a:ext cx="5926812" cy="770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b="1">
          <a:solidFill>
            <a:schemeClr val="tx1"/>
          </a:solidFill>
          <a:latin typeface="Arial" pitchFamily="34" charset="0"/>
          <a:ea typeface="맑은 고딕" pitchFamily="50" charset="-127"/>
          <a:cs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b="1">
          <a:solidFill>
            <a:schemeClr val="tx1"/>
          </a:solidFill>
          <a:latin typeface="Arial" pitchFamily="34" charset="0"/>
          <a:ea typeface="맑은 고딕" pitchFamily="50" charset="-127"/>
          <a:cs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b="1">
          <a:solidFill>
            <a:schemeClr val="tx1"/>
          </a:solidFill>
          <a:latin typeface="Arial" pitchFamily="34" charset="0"/>
          <a:ea typeface="맑은 고딕" pitchFamily="50" charset="-127"/>
          <a:cs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b="1">
          <a:solidFill>
            <a:schemeClr val="tx1"/>
          </a:solidFill>
          <a:latin typeface="Arial" pitchFamily="34" charset="0"/>
          <a:ea typeface="맑은 고딕" pitchFamily="50" charset="-127"/>
          <a:cs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b="1">
          <a:solidFill>
            <a:schemeClr val="tx1"/>
          </a:solidFill>
          <a:latin typeface="Arial" pitchFamily="34" charset="0"/>
          <a:ea typeface="맑은 고딕" pitchFamily="50" charset="-127"/>
          <a:cs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b="1">
          <a:solidFill>
            <a:schemeClr val="tx1"/>
          </a:solidFill>
          <a:latin typeface="Arial" pitchFamily="34" charset="0"/>
          <a:ea typeface="맑은 고딕" pitchFamily="50" charset="-127"/>
          <a:cs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b="1">
          <a:solidFill>
            <a:schemeClr val="tx1"/>
          </a:solidFill>
          <a:latin typeface="Arial" pitchFamily="34" charset="0"/>
          <a:ea typeface="맑은 고딕" pitchFamily="50" charset="-127"/>
          <a:cs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b="1">
          <a:solidFill>
            <a:schemeClr val="tx1"/>
          </a:solidFill>
          <a:latin typeface="Arial" pitchFamily="34" charset="0"/>
          <a:ea typeface="맑은 고딕" pitchFamily="50" charset="-127"/>
          <a:cs typeface="굴림" pitchFamily="50" charset="-127"/>
        </a:defRPr>
      </a:lvl9pPr>
    </p:titleStyle>
    <p:bodyStyle>
      <a:lvl1pPr marL="342900" indent="-342900" algn="just" rtl="0" eaLnBrk="0" fontAlgn="base" hangingPunct="0">
        <a:spcBef>
          <a:spcPct val="0"/>
        </a:spcBef>
        <a:spcAft>
          <a:spcPct val="0"/>
        </a:spcAft>
        <a:defRPr kumimoji="1"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Arial Narrow" pitchFamily="34" charset="0"/>
        <a:buChar char="-"/>
        <a:defRPr kumimoji="1" sz="16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2pPr>
      <a:lvl3pPr marL="1143000" indent="-228600" algn="l" rtl="0" eaLnBrk="0" fontAlgn="base" latinLnBrk="1" hangingPunct="0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맑은 고딕" pitchFamily="50" charset="-127"/>
        <a:buChar char="§"/>
        <a:defRPr kumimoji="1" sz="14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3pPr>
      <a:lvl4pPr marL="1600200" indent="-228600" algn="l" rtl="0" eaLnBrk="0" fontAlgn="base" latinLnBrk="1" hangingPunct="0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Arial Narrow" pitchFamily="34" charset="0"/>
        <a:buChar char="-"/>
        <a:defRPr kumimoji="1" sz="12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4pPr>
      <a:lvl5pPr marL="2057400" indent="-228600" algn="l" rtl="0" eaLnBrk="0" fontAlgn="base" latinLnBrk="1" hangingPunct="0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맑은 고딕" pitchFamily="50" charset="-127"/>
        <a:buChar char="§"/>
        <a:defRPr kumimoji="1" sz="10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5pPr>
      <a:lvl6pPr marL="2514600" indent="-228600" algn="l" rtl="0" fontAlgn="base" latinLnBrk="1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맑은 고딕" pitchFamily="50" charset="-127"/>
        <a:buChar char="§"/>
        <a:defRPr kumimoji="1" sz="10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6pPr>
      <a:lvl7pPr marL="2971800" indent="-228600" algn="l" rtl="0" fontAlgn="base" latinLnBrk="1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맑은 고딕" pitchFamily="50" charset="-127"/>
        <a:buChar char="§"/>
        <a:defRPr kumimoji="1" sz="10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7pPr>
      <a:lvl8pPr marL="3429000" indent="-228600" algn="l" rtl="0" fontAlgn="base" latinLnBrk="1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맑은 고딕" pitchFamily="50" charset="-127"/>
        <a:buChar char="§"/>
        <a:defRPr kumimoji="1" sz="10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8pPr>
      <a:lvl9pPr marL="3886200" indent="-228600" algn="l" rtl="0" fontAlgn="base" latinLnBrk="1">
        <a:lnSpc>
          <a:spcPct val="104000"/>
        </a:lnSpc>
        <a:spcBef>
          <a:spcPct val="20000"/>
        </a:spcBef>
        <a:spcAft>
          <a:spcPct val="0"/>
        </a:spcAft>
        <a:buClr>
          <a:schemeClr val="accent1"/>
        </a:buClr>
        <a:buFont typeface="맑은 고딕" pitchFamily="50" charset="-127"/>
        <a:buChar char="§"/>
        <a:defRPr kumimoji="1" sz="10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jpeg"/><Relationship Id="rId5" Type="http://schemas.openxmlformats.org/officeDocument/2006/relationships/image" Target="../media/image62.png"/><Relationship Id="rId10" Type="http://schemas.openxmlformats.org/officeDocument/2006/relationships/image" Target="../media/image67.jpe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jpg"/><Relationship Id="rId18" Type="http://schemas.openxmlformats.org/officeDocument/2006/relationships/image" Target="../media/image42.jpg"/><Relationship Id="rId26" Type="http://schemas.openxmlformats.org/officeDocument/2006/relationships/image" Target="../media/image50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34" Type="http://schemas.openxmlformats.org/officeDocument/2006/relationships/image" Target="../media/image58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jpg"/><Relationship Id="rId25" Type="http://schemas.openxmlformats.org/officeDocument/2006/relationships/image" Target="../media/image49.png"/><Relationship Id="rId33" Type="http://schemas.openxmlformats.org/officeDocument/2006/relationships/image" Target="../media/image57.png"/><Relationship Id="rId2" Type="http://schemas.openxmlformats.org/officeDocument/2006/relationships/image" Target="../media/image26.gif"/><Relationship Id="rId16" Type="http://schemas.openxmlformats.org/officeDocument/2006/relationships/image" Target="../media/image40.jpg"/><Relationship Id="rId20" Type="http://schemas.openxmlformats.org/officeDocument/2006/relationships/image" Target="../media/image44.pn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jpg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23" Type="http://schemas.openxmlformats.org/officeDocument/2006/relationships/image" Target="../media/image47.png"/><Relationship Id="rId28" Type="http://schemas.openxmlformats.org/officeDocument/2006/relationships/image" Target="../media/image52.jpe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31" Type="http://schemas.openxmlformats.org/officeDocument/2006/relationships/image" Target="../media/image55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Relationship Id="rId8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4"/>
            <a:ext cx="9906000" cy="4395323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200472" y="3861048"/>
            <a:ext cx="9505056" cy="1456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algn="l">
              <a:lnSpc>
                <a:spcPct val="150000"/>
              </a:lnSpc>
              <a:defRPr/>
            </a:pPr>
            <a:r>
              <a:rPr lang="en-US" altLang="ko-KR" sz="16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rinda" pitchFamily="2" charset="0"/>
              </a:rPr>
              <a:t>It is our ultimate goal</a:t>
            </a:r>
            <a:r>
              <a:rPr lang="en-US" altLang="ko-KR" sz="1100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rinda" pitchFamily="2" charset="0"/>
              </a:rPr>
              <a:t> </a:t>
            </a:r>
          </a:p>
          <a:p>
            <a:pPr marL="989013" indent="-989013" algn="l">
              <a:lnSpc>
                <a:spcPct val="150000"/>
              </a:lnSpc>
              <a:defRPr/>
            </a:pPr>
            <a:endParaRPr lang="en-US" altLang="ko-KR" sz="1100" dirty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rinda" pitchFamily="2" charset="0"/>
            </a:endParaRPr>
          </a:p>
          <a:p>
            <a:pPr marL="989013" indent="-989013" algn="l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rinda" pitchFamily="2" charset="0"/>
              </a:rPr>
              <a:t>       that eliminates the blind spots of information security </a:t>
            </a:r>
          </a:p>
          <a:p>
            <a:pPr marL="989013" indent="-989013" algn="l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rinda" pitchFamily="2" charset="0"/>
              </a:rPr>
              <a:t>       around the world by sharing Korea’s experiences and know-how</a:t>
            </a:r>
          </a:p>
        </p:txBody>
      </p:sp>
      <p:pic>
        <p:nvPicPr>
          <p:cNvPr id="3080" name="Picture 2" descr="C:\Documents and Settings\thkim\바탕 화면\작업\최종시안-2011122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237" y="5424002"/>
            <a:ext cx="1090259" cy="62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/>
          <p:nvPr/>
        </p:nvSpPr>
        <p:spPr bwMode="auto">
          <a:xfrm>
            <a:off x="0" y="0"/>
            <a:ext cx="9906000" cy="4410636"/>
          </a:xfrm>
          <a:prstGeom prst="rect">
            <a:avLst/>
          </a:prstGeom>
          <a:solidFill>
            <a:schemeClr val="accent1">
              <a:lumMod val="20000"/>
              <a:lumOff val="8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761802" y="692696"/>
            <a:ext cx="63823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Vrinda" pitchFamily="2" charset="0"/>
              </a:rPr>
              <a:t>고객의 가장 중요한 가치를 향하여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Vrinda" pitchFamily="2" charset="0"/>
              </a:rPr>
              <a:t>…</a:t>
            </a:r>
          </a:p>
          <a:p>
            <a:pPr>
              <a:lnSpc>
                <a:spcPct val="120000"/>
              </a:lnSpc>
              <a:defRPr/>
            </a:pPr>
            <a:r>
              <a:rPr lang="ko-KR" altLang="en-US" sz="2800" dirty="0">
                <a:solidFill>
                  <a:schemeClr val="bg2">
                    <a:lumMod val="50000"/>
                  </a:schemeClr>
                </a:solidFill>
                <a:latin typeface="+mn-ea"/>
                <a:cs typeface="Vrinda" pitchFamily="2" charset="0"/>
              </a:rPr>
              <a:t>주식회사 </a:t>
            </a:r>
            <a:r>
              <a:rPr lang="ko-KR" altLang="en-US" sz="2800" dirty="0" err="1">
                <a:solidFill>
                  <a:schemeClr val="bg2">
                    <a:lumMod val="50000"/>
                  </a:schemeClr>
                </a:solidFill>
                <a:latin typeface="+mn-ea"/>
                <a:cs typeface="Vrinda" pitchFamily="2" charset="0"/>
              </a:rPr>
              <a:t>위키시큐리티</a:t>
            </a:r>
            <a:endParaRPr lang="en-US" altLang="ko-KR" sz="2800" dirty="0">
              <a:solidFill>
                <a:schemeClr val="bg2">
                  <a:lumMod val="50000"/>
                </a:schemeClr>
              </a:solidFill>
              <a:latin typeface="+mn-ea"/>
              <a:cs typeface="Vrind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630" y="6529967"/>
            <a:ext cx="9696041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b="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KR) http://wiki.wikisecurity.net   EN)http://rura.wikisecurity.net  E-mail) info@wikisecurity.net</a:t>
            </a:r>
            <a:endParaRPr lang="ko-KR" altLang="en-US" sz="1000" b="0" i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865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 bwMode="auto">
          <a:xfrm>
            <a:off x="634217" y="2250303"/>
            <a:ext cx="8639263" cy="11786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634217" y="3762471"/>
            <a:ext cx="8639263" cy="11786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634217" y="5304022"/>
            <a:ext cx="8639263" cy="107730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240903"/>
            <a:ext cx="1609415" cy="307777"/>
          </a:xfrm>
        </p:spPr>
        <p:txBody>
          <a:bodyPr/>
          <a:lstStyle/>
          <a:p>
            <a:pPr eaLnBrk="1" hangingPunct="1"/>
            <a:r>
              <a:rPr lang="ko-KR" altLang="en-US" sz="2000" dirty="0">
                <a:solidFill>
                  <a:schemeClr val="accent6">
                    <a:lumMod val="25000"/>
                  </a:schemeClr>
                </a:solidFill>
              </a:rPr>
              <a:t>주요 사업내역</a:t>
            </a:r>
            <a:endParaRPr lang="en-US" altLang="ko-KR" sz="20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5CDF7546-5B53-457F-BF1F-872AA9DC4568}"/>
              </a:ext>
            </a:extLst>
          </p:cNvPr>
          <p:cNvSpPr/>
          <p:nvPr/>
        </p:nvSpPr>
        <p:spPr>
          <a:xfrm>
            <a:off x="-6872" y="188640"/>
            <a:ext cx="188355" cy="396077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2520" y="1955547"/>
            <a:ext cx="8640960" cy="1376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ko-KR" sz="1400" i="1" dirty="0"/>
              <a:t>2020</a:t>
            </a:r>
            <a:r>
              <a:rPr lang="ko-KR" altLang="en-US" sz="1400" i="1" dirty="0"/>
              <a:t>년</a:t>
            </a:r>
            <a:endParaRPr lang="en-US" altLang="ko-KR" sz="1400" i="1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altLang="ko-KR" sz="500" i="1" dirty="0"/>
          </a:p>
          <a:p>
            <a:pPr marL="171450" indent="-171450" algn="l">
              <a:buFontTx/>
              <a:buChar char="-"/>
            </a:pPr>
            <a:r>
              <a:rPr lang="ko-KR" altLang="en-US" sz="1100" b="0" dirty="0"/>
              <a:t>기업여신 프로세스 혁신 구축사업</a:t>
            </a:r>
            <a:r>
              <a:rPr lang="en-US" altLang="ko-KR" sz="1100" b="0" dirty="0"/>
              <a:t>, </a:t>
            </a:r>
            <a:r>
              <a:rPr lang="ko-KR" altLang="en-US" sz="1100" b="0" dirty="0"/>
              <a:t>계좌기반 결재서비스 통합 플랫폼 구축사업 등 다수</a:t>
            </a:r>
            <a:r>
              <a:rPr lang="en-US" altLang="ko-KR" sz="1100" b="0" dirty="0"/>
              <a:t> --------------------------------------- KB</a:t>
            </a:r>
            <a:r>
              <a:rPr lang="ko-KR" altLang="en-US" sz="1100" b="0" dirty="0"/>
              <a:t>국민은행</a:t>
            </a:r>
            <a:endParaRPr lang="en-US" altLang="ko-KR" sz="1100" b="0" dirty="0"/>
          </a:p>
          <a:p>
            <a:pPr marL="171450" indent="-171450" algn="l">
              <a:buFontTx/>
              <a:buChar char="-"/>
            </a:pPr>
            <a:r>
              <a:rPr lang="en-US" altLang="ko-KR" sz="1100" b="0" dirty="0"/>
              <a:t>KG</a:t>
            </a:r>
            <a:r>
              <a:rPr lang="ko-KR" altLang="en-US" sz="1100" b="0" dirty="0" err="1"/>
              <a:t>이니시스</a:t>
            </a:r>
            <a:r>
              <a:rPr lang="ko-KR" altLang="en-US" sz="1100" b="0" dirty="0"/>
              <a:t> 하반기 모의해킹 진단 </a:t>
            </a:r>
            <a:r>
              <a:rPr lang="en-US" altLang="ko-KR" sz="1100" b="0" dirty="0"/>
              <a:t>----------------------------------------------------------------------------------------------------------- KG</a:t>
            </a:r>
            <a:r>
              <a:rPr lang="ko-KR" altLang="en-US" sz="1100" b="0" dirty="0" err="1"/>
              <a:t>이니시스</a:t>
            </a:r>
            <a:endParaRPr lang="en-US" altLang="ko-KR" sz="1100" b="0" dirty="0"/>
          </a:p>
          <a:p>
            <a:pPr marL="171450" indent="-171450" algn="l">
              <a:buFontTx/>
              <a:buChar char="-"/>
            </a:pPr>
            <a:r>
              <a:rPr lang="en-US" altLang="ko-KR" sz="1100" b="0" dirty="0"/>
              <a:t>2020</a:t>
            </a:r>
            <a:r>
              <a:rPr lang="ko-KR" altLang="en-US" sz="1100" b="0" dirty="0"/>
              <a:t>년 신규 취약점 개선조치</a:t>
            </a:r>
            <a:r>
              <a:rPr lang="en-US" altLang="ko-KR" sz="1100" b="0" dirty="0"/>
              <a:t> (Bug Bounty)</a:t>
            </a:r>
            <a:r>
              <a:rPr lang="ko-KR" altLang="en-US" sz="1100" b="0" dirty="0"/>
              <a:t> 기술지원 </a:t>
            </a:r>
            <a:r>
              <a:rPr lang="en-US" altLang="ko-KR" sz="1100" b="0" dirty="0"/>
              <a:t>---------------------------------------------------------------------------------- </a:t>
            </a:r>
            <a:r>
              <a:rPr lang="ko-KR" altLang="en-US" sz="1100" b="0" dirty="0"/>
              <a:t>한국인터넷진흥원</a:t>
            </a:r>
            <a:endParaRPr lang="en-US" altLang="ko-KR" sz="1100" b="0" dirty="0"/>
          </a:p>
          <a:p>
            <a:pPr marL="171450" indent="-171450" algn="l">
              <a:buFontTx/>
              <a:buChar char="-"/>
            </a:pPr>
            <a:r>
              <a:rPr lang="en-US" altLang="ko-KR" sz="1100" b="0" dirty="0"/>
              <a:t>ISO/IEC 27001 </a:t>
            </a:r>
            <a:r>
              <a:rPr lang="ko-KR" altLang="en-US" sz="1100" b="0" dirty="0"/>
              <a:t>인증취득 및 </a:t>
            </a:r>
            <a:r>
              <a:rPr lang="en-US" altLang="ko-KR" sz="1100" b="0" dirty="0"/>
              <a:t>TSIAX </a:t>
            </a:r>
            <a:r>
              <a:rPr lang="ko-KR" altLang="en-US" sz="1100" b="0" dirty="0"/>
              <a:t>레이블 취득 컨설팅 </a:t>
            </a:r>
            <a:r>
              <a:rPr lang="en-US" altLang="ko-KR" sz="1100" b="0" dirty="0"/>
              <a:t>-------------------------------------------------------------------------------- </a:t>
            </a:r>
            <a:r>
              <a:rPr lang="ko-KR" altLang="en-US" sz="1100" b="0" dirty="0"/>
              <a:t>㈜</a:t>
            </a:r>
            <a:r>
              <a:rPr lang="ko-KR" altLang="en-US" sz="1100" b="0" dirty="0" err="1"/>
              <a:t>동희산업</a:t>
            </a:r>
            <a:endParaRPr lang="en-US" altLang="ko-KR" sz="1100" b="0" dirty="0"/>
          </a:p>
          <a:p>
            <a:pPr marL="171450" indent="-171450" algn="l">
              <a:buFontTx/>
              <a:buChar char="-"/>
            </a:pPr>
            <a:r>
              <a:rPr lang="en-US" altLang="ko-KR" sz="1100" b="0" dirty="0"/>
              <a:t>SK</a:t>
            </a:r>
            <a:r>
              <a:rPr lang="ko-KR" altLang="en-US" sz="1100" b="0" dirty="0" err="1"/>
              <a:t>텔레콤</a:t>
            </a:r>
            <a:r>
              <a:rPr lang="ko-KR" altLang="en-US" sz="1100" b="0" dirty="0"/>
              <a:t> </a:t>
            </a:r>
            <a:r>
              <a:rPr lang="en-US" altLang="ko-KR" sz="1100" b="0" dirty="0"/>
              <a:t>T</a:t>
            </a:r>
            <a:r>
              <a:rPr lang="ko-KR" altLang="en-US" sz="1100" b="0" dirty="0"/>
              <a:t>전화 장기 보안진단 사업 </a:t>
            </a:r>
            <a:r>
              <a:rPr lang="en-US" altLang="ko-KR" sz="1100" b="0" dirty="0"/>
              <a:t>--------------------------------------------------------------------------------------------------------- SK</a:t>
            </a:r>
            <a:r>
              <a:rPr lang="ko-KR" altLang="en-US" sz="1100" b="0" dirty="0" err="1"/>
              <a:t>텔레콤</a:t>
            </a:r>
            <a:endParaRPr lang="ko-KR" altLang="en-US" sz="1100" b="0" dirty="0"/>
          </a:p>
        </p:txBody>
      </p:sp>
      <p:sp>
        <p:nvSpPr>
          <p:cNvPr id="48" name="TextBox 47"/>
          <p:cNvSpPr txBox="1"/>
          <p:nvPr/>
        </p:nvSpPr>
        <p:spPr>
          <a:xfrm>
            <a:off x="632520" y="3479591"/>
            <a:ext cx="8640960" cy="13511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ko-KR" sz="1400" i="1" dirty="0"/>
              <a:t>2019</a:t>
            </a:r>
            <a:r>
              <a:rPr lang="ko-KR" altLang="en-US" sz="1400" i="1" dirty="0"/>
              <a:t>년</a:t>
            </a:r>
            <a:endParaRPr lang="en-US" altLang="ko-KR" sz="1400" i="1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altLang="ko-KR" sz="500" i="1" dirty="0"/>
          </a:p>
          <a:p>
            <a:pPr marL="171450" indent="-171450" algn="l">
              <a:buFontTx/>
              <a:buChar char="-"/>
            </a:pPr>
            <a:r>
              <a:rPr lang="ko-KR" altLang="en-US" sz="1100" b="0" dirty="0"/>
              <a:t>국가 취약점 정보포털</a:t>
            </a:r>
            <a:r>
              <a:rPr lang="en-US" altLang="ko-KR" sz="1100" b="0" dirty="0"/>
              <a:t>(KVIP)</a:t>
            </a:r>
            <a:r>
              <a:rPr lang="ko-KR" altLang="en-US" sz="1100" b="0" dirty="0"/>
              <a:t>구축을 위한 </a:t>
            </a:r>
            <a:r>
              <a:rPr lang="en-US" altLang="ko-KR" sz="1100" b="0" dirty="0"/>
              <a:t>ISP(</a:t>
            </a:r>
            <a:r>
              <a:rPr lang="ko-KR" altLang="en-US" sz="1100" b="0" dirty="0" err="1"/>
              <a:t>정보화전략수립</a:t>
            </a:r>
            <a:r>
              <a:rPr lang="en-US" altLang="ko-KR" sz="1100" b="0" dirty="0"/>
              <a:t>) </a:t>
            </a:r>
            <a:r>
              <a:rPr lang="ko-KR" altLang="en-US" sz="1100" b="0" dirty="0"/>
              <a:t>컨설팅 </a:t>
            </a:r>
            <a:r>
              <a:rPr lang="en-US" altLang="ko-KR" sz="1100" b="0" dirty="0"/>
              <a:t>----------------------------------------------------------  </a:t>
            </a:r>
            <a:r>
              <a:rPr lang="ko-KR" altLang="en-US" sz="1100" b="0" dirty="0"/>
              <a:t>한국인터넷진흥원</a:t>
            </a:r>
            <a:endParaRPr lang="en-US" altLang="ko-KR" sz="1100" b="0" dirty="0"/>
          </a:p>
          <a:p>
            <a:pPr marL="171450" indent="-171450" algn="l">
              <a:buFontTx/>
              <a:buChar char="-"/>
            </a:pPr>
            <a:r>
              <a:rPr lang="ko-KR" altLang="en-US" sz="1100" b="0" dirty="0" err="1"/>
              <a:t>오픈뱅킹</a:t>
            </a:r>
            <a:r>
              <a:rPr lang="ko-KR" altLang="en-US" sz="1100" b="0" dirty="0"/>
              <a:t> 서비스 구축</a:t>
            </a:r>
            <a:r>
              <a:rPr lang="en-US" altLang="ko-KR" sz="1100" b="0" dirty="0"/>
              <a:t>, </a:t>
            </a:r>
            <a:r>
              <a:rPr lang="ko-KR" altLang="en-US" sz="1100" b="0" dirty="0"/>
              <a:t>가계여신 </a:t>
            </a:r>
            <a:r>
              <a:rPr lang="en-US" altLang="ko-KR" sz="1100" b="0" dirty="0"/>
              <a:t>Digitalization </a:t>
            </a:r>
            <a:r>
              <a:rPr lang="ko-KR" altLang="en-US" sz="1100" b="0" dirty="0"/>
              <a:t>구축</a:t>
            </a:r>
            <a:r>
              <a:rPr lang="en-US" altLang="ko-KR" sz="1100" b="0" dirty="0"/>
              <a:t>, </a:t>
            </a:r>
            <a:r>
              <a:rPr lang="ko-KR" altLang="en-US" sz="1100" b="0" dirty="0"/>
              <a:t>비대면</a:t>
            </a:r>
            <a:r>
              <a:rPr lang="en-US" altLang="ko-KR" sz="1100" b="0" dirty="0"/>
              <a:t> </a:t>
            </a:r>
            <a:r>
              <a:rPr lang="ko-KR" altLang="en-US" sz="1100" b="0" dirty="0"/>
              <a:t>로그수집 시스템 구축</a:t>
            </a:r>
            <a:r>
              <a:rPr lang="en-US" altLang="ko-KR" sz="1100" b="0" dirty="0"/>
              <a:t>, </a:t>
            </a:r>
            <a:r>
              <a:rPr lang="ko-KR" altLang="en-US" sz="1100" b="0" dirty="0"/>
              <a:t>통합 사설인증서 구축</a:t>
            </a:r>
            <a:r>
              <a:rPr lang="en-US" altLang="ko-KR" sz="1100" b="0" dirty="0"/>
              <a:t>, </a:t>
            </a:r>
            <a:br>
              <a:rPr lang="en-US" altLang="ko-KR" sz="1100" b="0" dirty="0"/>
            </a:br>
            <a:r>
              <a:rPr lang="ko-KR" altLang="en-US" sz="1100" b="0" dirty="0" err="1"/>
              <a:t>리브똑똑</a:t>
            </a:r>
            <a:r>
              <a:rPr lang="ko-KR" altLang="en-US" sz="1100" b="0" dirty="0"/>
              <a:t> 메신저서비스 구축</a:t>
            </a:r>
            <a:r>
              <a:rPr lang="en-US" altLang="ko-KR" sz="1100" b="0" dirty="0"/>
              <a:t>, </a:t>
            </a:r>
            <a:r>
              <a:rPr lang="ko-KR" altLang="en-US" sz="1100" b="0" dirty="0"/>
              <a:t>기업디지털금융 비대면 고도화</a:t>
            </a:r>
            <a:r>
              <a:rPr lang="en-US" altLang="ko-KR" sz="1100" b="0" dirty="0"/>
              <a:t>, KB</a:t>
            </a:r>
            <a:r>
              <a:rPr lang="ko-KR" altLang="en-US" sz="1100" b="0" dirty="0" err="1"/>
              <a:t>마이머니</a:t>
            </a:r>
            <a:r>
              <a:rPr lang="ko-KR" altLang="en-US" sz="1100" b="0" dirty="0"/>
              <a:t> 구축 등 </a:t>
            </a:r>
            <a:r>
              <a:rPr lang="en-US" altLang="ko-KR" sz="1100" b="0" dirty="0"/>
              <a:t>------------------------------------------ KB</a:t>
            </a:r>
            <a:r>
              <a:rPr lang="ko-KR" altLang="en-US" sz="1100" b="0" dirty="0"/>
              <a:t>국민은행</a:t>
            </a:r>
            <a:endParaRPr lang="en-US" altLang="ko-KR" sz="1100" b="0" dirty="0"/>
          </a:p>
          <a:p>
            <a:pPr marL="171450" indent="-171450" algn="l">
              <a:buFontTx/>
              <a:buChar char="-"/>
            </a:pPr>
            <a:r>
              <a:rPr lang="en-US" altLang="ko-KR" sz="1100" b="0" dirty="0"/>
              <a:t>SK</a:t>
            </a:r>
            <a:r>
              <a:rPr lang="ko-KR" altLang="en-US" sz="1100" b="0" dirty="0" err="1"/>
              <a:t>텔레콤</a:t>
            </a:r>
            <a:r>
              <a:rPr lang="ko-KR" altLang="en-US" sz="1100" b="0" dirty="0"/>
              <a:t> </a:t>
            </a:r>
            <a:r>
              <a:rPr lang="en-US" altLang="ko-KR" sz="1100" b="0" dirty="0"/>
              <a:t>T</a:t>
            </a:r>
            <a:r>
              <a:rPr lang="ko-KR" altLang="en-US" sz="1100" b="0" dirty="0"/>
              <a:t>전화서비스 연간 취약점 진단 컨설팅 </a:t>
            </a:r>
            <a:r>
              <a:rPr lang="en-US" altLang="ko-KR" sz="1100" b="0" dirty="0"/>
              <a:t>--------------------------------------------------------------------------------------- SK</a:t>
            </a:r>
            <a:r>
              <a:rPr lang="ko-KR" altLang="en-US" sz="1100" b="0" dirty="0" err="1"/>
              <a:t>텔레콤</a:t>
            </a:r>
            <a:endParaRPr lang="en-US" altLang="ko-KR" sz="1100" b="0" dirty="0"/>
          </a:p>
          <a:p>
            <a:pPr marL="171450" indent="-171450" algn="l">
              <a:buFontTx/>
              <a:buChar char="-"/>
            </a:pPr>
            <a:r>
              <a:rPr lang="en-US" altLang="ko-KR" sz="1100" b="0" dirty="0"/>
              <a:t>ISO/IEC 27001 Certification Readiness Consulting for AOS LTD (</a:t>
            </a:r>
            <a:r>
              <a:rPr lang="ko-KR" altLang="en-US" sz="1100" b="0" dirty="0"/>
              <a:t>직접수출</a:t>
            </a:r>
            <a:r>
              <a:rPr lang="en-US" altLang="ko-KR" sz="1100" b="0" dirty="0"/>
              <a:t>) --------------------------------------------------- AOS LTD(Rwanda)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32520" y="4973552"/>
            <a:ext cx="8640960" cy="13511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ko-KR" sz="1400" i="1" dirty="0"/>
              <a:t>2018</a:t>
            </a:r>
            <a:r>
              <a:rPr lang="ko-KR" altLang="en-US" sz="1400" i="1" dirty="0"/>
              <a:t>년</a:t>
            </a:r>
            <a:endParaRPr lang="en-US" altLang="ko-KR" sz="1400" i="1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altLang="ko-KR" sz="500" i="1" dirty="0"/>
          </a:p>
          <a:p>
            <a:pPr marL="171450" indent="-171450" algn="l">
              <a:buFontTx/>
              <a:buChar char="-"/>
            </a:pPr>
            <a:r>
              <a:rPr lang="ko-KR" altLang="en-US" sz="1100" b="0" dirty="0" err="1"/>
              <a:t>리브</a:t>
            </a:r>
            <a:r>
              <a:rPr lang="ko-KR" altLang="en-US" sz="1100" b="0" dirty="0"/>
              <a:t> </a:t>
            </a:r>
            <a:r>
              <a:rPr lang="ko-KR" altLang="en-US" sz="1100" b="0" dirty="0" err="1"/>
              <a:t>똑똑서비스</a:t>
            </a:r>
            <a:r>
              <a:rPr lang="ko-KR" altLang="en-US" sz="1100" b="0" dirty="0"/>
              <a:t> 기능확대</a:t>
            </a:r>
            <a:r>
              <a:rPr lang="en-US" altLang="ko-KR" sz="1100" b="0" dirty="0"/>
              <a:t>, </a:t>
            </a:r>
            <a:r>
              <a:rPr lang="ko-KR" altLang="en-US" sz="1100" b="0" dirty="0"/>
              <a:t>외환 </a:t>
            </a:r>
            <a:r>
              <a:rPr lang="en-US" altLang="ko-KR" sz="1100" b="0" dirty="0"/>
              <a:t>FX Client </a:t>
            </a:r>
            <a:r>
              <a:rPr lang="ko-KR" altLang="en-US" sz="1100" b="0" dirty="0"/>
              <a:t>구축</a:t>
            </a:r>
            <a:r>
              <a:rPr lang="en-US" altLang="ko-KR" sz="1100" b="0" dirty="0"/>
              <a:t>, </a:t>
            </a:r>
            <a:r>
              <a:rPr lang="ko-KR" altLang="en-US" sz="1100" b="0" dirty="0" err="1"/>
              <a:t>스타뱅킹자산관리시스템</a:t>
            </a:r>
            <a:r>
              <a:rPr lang="ko-KR" altLang="en-US" sz="1100" b="0" dirty="0"/>
              <a:t> 구축</a:t>
            </a:r>
            <a:r>
              <a:rPr lang="en-US" altLang="ko-KR" sz="1100" b="0" dirty="0"/>
              <a:t>, </a:t>
            </a:r>
            <a:r>
              <a:rPr lang="ko-KR" altLang="en-US" sz="1100" b="0" dirty="0" err="1"/>
              <a:t>인터넷뱅킹</a:t>
            </a:r>
            <a:r>
              <a:rPr lang="ko-KR" altLang="en-US" sz="1100" b="0" dirty="0"/>
              <a:t> 서비스 개선 구축</a:t>
            </a:r>
            <a:r>
              <a:rPr lang="en-US" altLang="ko-KR" sz="1100" b="0" dirty="0"/>
              <a:t>, </a:t>
            </a:r>
            <a:r>
              <a:rPr lang="ko-KR" altLang="en-US" sz="1100" b="0" dirty="0"/>
              <a:t> </a:t>
            </a:r>
            <a:br>
              <a:rPr lang="en-US" altLang="ko-KR" sz="1100" b="0" dirty="0"/>
            </a:br>
            <a:r>
              <a:rPr lang="ko-KR" altLang="en-US" sz="1100" b="0" dirty="0"/>
              <a:t>부동산 </a:t>
            </a:r>
            <a:r>
              <a:rPr lang="ko-KR" altLang="en-US" sz="1100" b="0" dirty="0" err="1"/>
              <a:t>리브온</a:t>
            </a:r>
            <a:r>
              <a:rPr lang="ko-KR" altLang="en-US" sz="1100" b="0" dirty="0"/>
              <a:t> 활성화 구축</a:t>
            </a:r>
            <a:r>
              <a:rPr lang="en-US" altLang="ko-KR" sz="1100" b="0" dirty="0"/>
              <a:t>, </a:t>
            </a:r>
            <a:r>
              <a:rPr lang="ko-KR" altLang="en-US" sz="1100" b="0" dirty="0" err="1"/>
              <a:t>리브똑똑</a:t>
            </a:r>
            <a:r>
              <a:rPr lang="ko-KR" altLang="en-US" sz="1100" b="0" dirty="0"/>
              <a:t> 고도화 구축 등 </a:t>
            </a:r>
            <a:r>
              <a:rPr lang="en-US" altLang="ko-KR" sz="1100" b="0" dirty="0"/>
              <a:t>----------------------------------------------------------------------------------- KB</a:t>
            </a:r>
            <a:r>
              <a:rPr lang="ko-KR" altLang="en-US" sz="1100" b="0" dirty="0"/>
              <a:t>국민은행</a:t>
            </a:r>
            <a:endParaRPr lang="en-US" altLang="ko-KR" sz="1100" b="0" dirty="0"/>
          </a:p>
          <a:p>
            <a:pPr marL="171450" indent="-171450" algn="l">
              <a:buFontTx/>
              <a:buChar char="-"/>
            </a:pPr>
            <a:r>
              <a:rPr lang="en-US" altLang="ko-KR" sz="1100" b="0" dirty="0"/>
              <a:t>ISO/IEC 27001 Certification Readiness Consulting (</a:t>
            </a:r>
            <a:r>
              <a:rPr lang="ko-KR" altLang="en-US" sz="1100" b="0" dirty="0"/>
              <a:t>직접수출</a:t>
            </a:r>
            <a:r>
              <a:rPr lang="en-US" altLang="ko-KR" sz="1100" b="0" dirty="0"/>
              <a:t>) ----------------------------------------------------------------------- KTRN(Rwanda)</a:t>
            </a:r>
          </a:p>
          <a:p>
            <a:pPr marL="171450" indent="-171450" algn="l">
              <a:buFontTx/>
              <a:buChar char="-"/>
            </a:pPr>
            <a:r>
              <a:rPr lang="en-US" altLang="ko-KR" sz="1100" b="0" dirty="0"/>
              <a:t>Pilot project for the development of the Adaptive Security System of Kosovo/TAK ---------------------------------------------- TAK(Kosovo) </a:t>
            </a:r>
          </a:p>
          <a:p>
            <a:pPr marL="171450" indent="-171450" algn="l">
              <a:buFontTx/>
              <a:buChar char="-"/>
            </a:pPr>
            <a:r>
              <a:rPr lang="ko-KR" altLang="en-US" sz="1100" b="0" dirty="0"/>
              <a:t>인공지능기반의 차세대 보안시스템 구축</a:t>
            </a:r>
            <a:r>
              <a:rPr lang="en-US" altLang="ko-KR" sz="1100" b="0" dirty="0"/>
              <a:t>(1</a:t>
            </a:r>
            <a:r>
              <a:rPr lang="ko-KR" altLang="en-US" sz="1100" b="0" dirty="0"/>
              <a:t>단계</a:t>
            </a:r>
            <a:r>
              <a:rPr lang="en-US" altLang="ko-KR" sz="1100" b="0" dirty="0"/>
              <a:t>) ------------------------------------------------------------------------------------------ </a:t>
            </a:r>
            <a:r>
              <a:rPr lang="ko-KR" altLang="en-US" sz="1100" b="0" dirty="0"/>
              <a:t>대전통합센터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517C6F9-829E-4C55-AC7B-FB6AB734A9C3}"/>
              </a:ext>
            </a:extLst>
          </p:cNvPr>
          <p:cNvSpPr/>
          <p:nvPr/>
        </p:nvSpPr>
        <p:spPr bwMode="auto">
          <a:xfrm>
            <a:off x="634217" y="1032203"/>
            <a:ext cx="8639263" cy="8461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44A110-E1E8-42FA-ABE3-E865CAD62610}"/>
              </a:ext>
            </a:extLst>
          </p:cNvPr>
          <p:cNvSpPr txBox="1"/>
          <p:nvPr/>
        </p:nvSpPr>
        <p:spPr>
          <a:xfrm>
            <a:off x="632520" y="692696"/>
            <a:ext cx="8640960" cy="11818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ko-KR" sz="1400" i="1" dirty="0"/>
              <a:t>2021</a:t>
            </a:r>
            <a:r>
              <a:rPr lang="ko-KR" altLang="en-US" sz="1400" i="1" dirty="0"/>
              <a:t>년</a:t>
            </a:r>
            <a:endParaRPr lang="en-US" altLang="ko-KR" sz="1400" i="1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altLang="ko-KR" sz="500" i="1" dirty="0"/>
          </a:p>
          <a:p>
            <a:pPr marL="171450" indent="-171450" algn="l">
              <a:buFontTx/>
              <a:buChar char="-"/>
            </a:pPr>
            <a:r>
              <a:rPr lang="ko-KR" altLang="en-US" sz="1100" b="0" dirty="0"/>
              <a:t>전자서명인증업무 인증시스템 표준화개발</a:t>
            </a:r>
            <a:r>
              <a:rPr lang="en-US" altLang="ko-KR" sz="1100" b="0" dirty="0"/>
              <a:t>(</a:t>
            </a:r>
            <a:r>
              <a:rPr lang="ko-KR" altLang="en-US" sz="1100" b="0" dirty="0"/>
              <a:t>보안성심의</a:t>
            </a:r>
            <a:r>
              <a:rPr lang="en-US" altLang="ko-KR" sz="1100" b="0" dirty="0"/>
              <a:t>), </a:t>
            </a:r>
            <a:r>
              <a:rPr lang="ko-KR" altLang="en-US" sz="1100" b="0" dirty="0" err="1"/>
              <a:t>오픈뱅킹</a:t>
            </a:r>
            <a:r>
              <a:rPr lang="ko-KR" altLang="en-US" sz="1100" b="0" dirty="0"/>
              <a:t> 카드사 </a:t>
            </a:r>
            <a:r>
              <a:rPr lang="ko-KR" altLang="en-US" sz="1100" b="0" dirty="0" err="1"/>
              <a:t>핀테크확대</a:t>
            </a:r>
            <a:r>
              <a:rPr lang="ko-KR" altLang="en-US" sz="1100" b="0" dirty="0"/>
              <a:t> 구축 등 다수</a:t>
            </a:r>
            <a:r>
              <a:rPr lang="en-US" altLang="ko-KR" sz="1100" b="0" dirty="0"/>
              <a:t> ----------------------- KB</a:t>
            </a:r>
            <a:r>
              <a:rPr lang="ko-KR" altLang="en-US" sz="1100" b="0" dirty="0"/>
              <a:t>국민은행</a:t>
            </a:r>
            <a:endParaRPr lang="en-US" altLang="ko-KR" sz="1100" b="0" dirty="0"/>
          </a:p>
          <a:p>
            <a:pPr marL="171450" indent="-171450" algn="l">
              <a:buFontTx/>
              <a:buChar char="-"/>
            </a:pPr>
            <a:r>
              <a:rPr lang="en-US" altLang="ko-KR" sz="1100" b="0" dirty="0"/>
              <a:t>KB</a:t>
            </a:r>
            <a:r>
              <a:rPr lang="ko-KR" altLang="en-US" sz="1100" b="0" dirty="0"/>
              <a:t>저축은행 차세대 시스템 구축 </a:t>
            </a:r>
            <a:r>
              <a:rPr lang="en-US" altLang="ko-KR" sz="1100" b="0" dirty="0"/>
              <a:t>--------------------------------------------------------------------------------------------------------------- KB</a:t>
            </a:r>
            <a:r>
              <a:rPr lang="ko-KR" altLang="en-US" sz="1100" b="0" dirty="0"/>
              <a:t>저축은행</a:t>
            </a:r>
            <a:endParaRPr lang="en-US" altLang="ko-KR" sz="1100" b="0" dirty="0"/>
          </a:p>
          <a:p>
            <a:pPr marL="171450" indent="-171450" algn="l">
              <a:buFontTx/>
              <a:buChar char="-"/>
            </a:pPr>
            <a:r>
              <a:rPr lang="ko-KR" altLang="en-US" sz="1100" b="0" dirty="0"/>
              <a:t>신규 취약점 개선조치</a:t>
            </a:r>
            <a:r>
              <a:rPr lang="en-US" altLang="ko-KR" sz="1100" b="0" dirty="0"/>
              <a:t>(Bug Bounty)</a:t>
            </a:r>
            <a:r>
              <a:rPr lang="ko-KR" altLang="en-US" sz="1100" b="0" dirty="0"/>
              <a:t> 기술지원 </a:t>
            </a:r>
            <a:r>
              <a:rPr lang="en-US" altLang="ko-KR" sz="1100" b="0" dirty="0"/>
              <a:t>---------------------------------------------------------------------------------------------- </a:t>
            </a:r>
            <a:r>
              <a:rPr lang="ko-KR" altLang="en-US" sz="1100" b="0" dirty="0"/>
              <a:t>한국인터넷진흥원</a:t>
            </a:r>
            <a:endParaRPr lang="en-US" altLang="ko-KR" sz="1100" b="0" dirty="0"/>
          </a:p>
          <a:p>
            <a:pPr marL="171450" indent="-171450" algn="l">
              <a:buFontTx/>
              <a:buChar char="-"/>
            </a:pPr>
            <a:r>
              <a:rPr lang="ko-KR" altLang="en-US" sz="1100" b="0" dirty="0"/>
              <a:t>롯데정보통신 결합전문기관 지정준비 컨설팅 </a:t>
            </a:r>
            <a:r>
              <a:rPr lang="en-US" altLang="ko-KR" sz="1100" b="0" dirty="0"/>
              <a:t>---------------------------------------------------------------------------------------------- </a:t>
            </a:r>
            <a:r>
              <a:rPr lang="ko-KR" altLang="en-US" sz="1100" b="0" dirty="0"/>
              <a:t>롯데정보통신</a:t>
            </a:r>
          </a:p>
        </p:txBody>
      </p:sp>
    </p:spTree>
    <p:extLst>
      <p:ext uri="{BB962C8B-B14F-4D97-AF65-F5344CB8AC3E}">
        <p14:creationId xmlns:p14="http://schemas.microsoft.com/office/powerpoint/2010/main" val="147987868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 bwMode="auto">
          <a:xfrm>
            <a:off x="634217" y="1994628"/>
            <a:ext cx="8639263" cy="12265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634217" y="3517587"/>
            <a:ext cx="8639263" cy="11625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634217" y="5006364"/>
            <a:ext cx="8639263" cy="13029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240903"/>
            <a:ext cx="1609415" cy="307777"/>
          </a:xfrm>
        </p:spPr>
        <p:txBody>
          <a:bodyPr/>
          <a:lstStyle/>
          <a:p>
            <a:pPr eaLnBrk="1" hangingPunct="1"/>
            <a:r>
              <a:rPr lang="ko-KR" altLang="en-US" sz="2000" dirty="0">
                <a:solidFill>
                  <a:schemeClr val="accent6">
                    <a:lumMod val="25000"/>
                  </a:schemeClr>
                </a:solidFill>
              </a:rPr>
              <a:t>주요 사업내역</a:t>
            </a:r>
            <a:endParaRPr lang="en-US" altLang="ko-KR" sz="20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5CDF7546-5B53-457F-BF1F-872AA9DC4568}"/>
              </a:ext>
            </a:extLst>
          </p:cNvPr>
          <p:cNvSpPr/>
          <p:nvPr/>
        </p:nvSpPr>
        <p:spPr>
          <a:xfrm>
            <a:off x="-6872" y="188640"/>
            <a:ext cx="188355" cy="396077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2520" y="1730262"/>
            <a:ext cx="8640960" cy="14827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dirty="0"/>
              <a:t>&gt; </a:t>
            </a:r>
            <a:r>
              <a:rPr lang="en-US" altLang="ko-KR" sz="1400" i="1" dirty="0"/>
              <a:t>2016</a:t>
            </a:r>
            <a:r>
              <a:rPr lang="ko-KR" altLang="en-US" sz="1400" i="1" dirty="0"/>
              <a:t>년</a:t>
            </a:r>
            <a:endParaRPr lang="en-US" altLang="ko-KR" sz="1400" i="1" dirty="0"/>
          </a:p>
          <a:p>
            <a:pPr marL="171450" indent="-171450" algn="l">
              <a:buFontTx/>
              <a:buChar char="-"/>
            </a:pPr>
            <a:r>
              <a:rPr lang="en-US" altLang="ko-KR" sz="1100" b="0" dirty="0"/>
              <a:t>ISO/IEC 27001 </a:t>
            </a:r>
            <a:r>
              <a:rPr lang="ko-KR" altLang="en-US" sz="1100" b="0" dirty="0"/>
              <a:t>인증갱신을 위한 컨설팅 </a:t>
            </a:r>
            <a:r>
              <a:rPr lang="en-US" altLang="ko-KR" sz="1100" b="0" dirty="0"/>
              <a:t>----------------------------------------------------------------------------------------------------  </a:t>
            </a:r>
            <a:r>
              <a:rPr lang="ko-KR" altLang="en-US" sz="1100" b="0" dirty="0"/>
              <a:t>대우건설</a:t>
            </a:r>
            <a:endParaRPr lang="en-US" altLang="ko-KR" sz="1100" b="0" dirty="0"/>
          </a:p>
          <a:p>
            <a:pPr marL="171450" indent="-171450" algn="l">
              <a:buFontTx/>
              <a:buChar char="-"/>
            </a:pPr>
            <a:r>
              <a:rPr lang="en-US" altLang="ko-KR" sz="1100" b="0" dirty="0"/>
              <a:t>Push</a:t>
            </a:r>
            <a:r>
              <a:rPr lang="ko-KR" altLang="en-US" sz="1100" b="0" dirty="0"/>
              <a:t>기반 </a:t>
            </a:r>
            <a:r>
              <a:rPr lang="ko-KR" altLang="en-US" sz="1100" b="0" dirty="0" err="1"/>
              <a:t>스마트알림서비스</a:t>
            </a:r>
            <a:r>
              <a:rPr lang="ko-KR" altLang="en-US" sz="1100" b="0" dirty="0"/>
              <a:t> 구축</a:t>
            </a:r>
            <a:r>
              <a:rPr lang="en-US" altLang="ko-KR" sz="1100" b="0" dirty="0"/>
              <a:t>, </a:t>
            </a:r>
            <a:r>
              <a:rPr lang="ko-KR" altLang="en-US" sz="1100" b="0" dirty="0"/>
              <a:t>계좌통합 플랫폼 구축</a:t>
            </a:r>
            <a:r>
              <a:rPr lang="en-US" altLang="ko-KR" sz="1100" b="0" dirty="0"/>
              <a:t>, </a:t>
            </a:r>
            <a:r>
              <a:rPr lang="ko-KR" altLang="en-US" sz="1100" b="0" dirty="0"/>
              <a:t>통합 </a:t>
            </a:r>
            <a:r>
              <a:rPr lang="ko-KR" altLang="en-US" sz="1100" b="0" dirty="0" err="1"/>
              <a:t>핀테크</a:t>
            </a:r>
            <a:r>
              <a:rPr lang="ko-KR" altLang="en-US" sz="1100" b="0" dirty="0"/>
              <a:t> 구축 등 </a:t>
            </a:r>
            <a:r>
              <a:rPr lang="en-US" altLang="ko-KR" sz="1100" b="0" dirty="0"/>
              <a:t>------------------------------------------------- KB</a:t>
            </a:r>
            <a:r>
              <a:rPr lang="ko-KR" altLang="en-US" sz="1100" b="0" dirty="0"/>
              <a:t>국민은행</a:t>
            </a:r>
            <a:endParaRPr lang="en-US" altLang="ko-KR" sz="1100" b="0" dirty="0"/>
          </a:p>
          <a:p>
            <a:pPr marL="171450" indent="-171450" algn="l">
              <a:buFontTx/>
              <a:buChar char="-"/>
            </a:pPr>
            <a:r>
              <a:rPr lang="ko-KR" altLang="en-US" sz="1100" b="0" dirty="0"/>
              <a:t>비대면 실명확인 시스템구축 </a:t>
            </a:r>
            <a:r>
              <a:rPr lang="ko-KR" altLang="en-US" sz="1100" b="0" dirty="0" err="1"/>
              <a:t>보안성</a:t>
            </a:r>
            <a:r>
              <a:rPr lang="ko-KR" altLang="en-US" sz="1100" b="0" dirty="0"/>
              <a:t> 심의 모의해킹 및 취약점 진단 </a:t>
            </a:r>
            <a:r>
              <a:rPr lang="en-US" altLang="ko-KR" sz="1100" b="0" dirty="0"/>
              <a:t>----------------------------------------------------------------- </a:t>
            </a:r>
            <a:r>
              <a:rPr lang="ko-KR" altLang="en-US" sz="1100" b="0" dirty="0"/>
              <a:t>대구</a:t>
            </a:r>
            <a:r>
              <a:rPr lang="en-US" altLang="ko-KR" sz="1100" b="0" dirty="0"/>
              <a:t>,</a:t>
            </a:r>
            <a:r>
              <a:rPr lang="ko-KR" altLang="en-US" sz="1100" b="0" dirty="0"/>
              <a:t>부산은행</a:t>
            </a:r>
            <a:endParaRPr lang="en-US" altLang="ko-KR" sz="1100" b="0" dirty="0"/>
          </a:p>
          <a:p>
            <a:pPr marL="171450" indent="-171450" algn="l">
              <a:buFontTx/>
              <a:buChar char="-"/>
            </a:pPr>
            <a:r>
              <a:rPr lang="en-US" altLang="ko-KR" sz="1100" b="0" dirty="0"/>
              <a:t>KT </a:t>
            </a:r>
            <a:r>
              <a:rPr lang="ko-KR" altLang="en-US" sz="1100" b="0" dirty="0"/>
              <a:t>전국 유통점 고객접점 실태점검 컨설팅 </a:t>
            </a:r>
            <a:r>
              <a:rPr lang="en-US" altLang="ko-KR" sz="1100" b="0" dirty="0"/>
              <a:t>------------------------------------------------------------------------------------------------- KT</a:t>
            </a:r>
          </a:p>
          <a:p>
            <a:pPr marL="171450" indent="-171450" algn="l">
              <a:buFontTx/>
              <a:buChar char="-"/>
            </a:pPr>
            <a:r>
              <a:rPr lang="ko-KR" altLang="en-US" sz="1100" b="0" dirty="0"/>
              <a:t>카카오뱅크 보안인프라 및 정보보호 관리체계 구축 컨설팅 </a:t>
            </a:r>
            <a:r>
              <a:rPr lang="en-US" altLang="ko-KR" sz="1100" b="0" dirty="0"/>
              <a:t>---------------------------------------------------------------------------- </a:t>
            </a:r>
            <a:r>
              <a:rPr lang="ko-KR" altLang="en-US" sz="1100" b="0" dirty="0"/>
              <a:t>카카오뱅크</a:t>
            </a:r>
            <a:endParaRPr lang="en-US" altLang="ko-KR" sz="1100" b="0" dirty="0"/>
          </a:p>
          <a:p>
            <a:pPr marL="171450" indent="-171450" algn="l">
              <a:buFontTx/>
              <a:buChar char="-"/>
            </a:pPr>
            <a:r>
              <a:rPr lang="ko-KR" altLang="en-US" sz="1100" b="0" dirty="0"/>
              <a:t>우정사업 정보보호시스템의 효율적 운영방안 연구</a:t>
            </a:r>
            <a:r>
              <a:rPr lang="en-US" altLang="ko-KR" sz="1100" b="0" dirty="0"/>
              <a:t>(</a:t>
            </a:r>
            <a:r>
              <a:rPr lang="ko-KR" altLang="en-US" sz="1100" b="0" dirty="0" err="1"/>
              <a:t>빅데이터</a:t>
            </a:r>
            <a:r>
              <a:rPr lang="ko-KR" altLang="en-US" sz="1100" b="0" dirty="0"/>
              <a:t> 및 </a:t>
            </a:r>
            <a:r>
              <a:rPr lang="en-US" altLang="ko-KR" sz="1100" b="0" dirty="0"/>
              <a:t>AI</a:t>
            </a:r>
            <a:r>
              <a:rPr lang="ko-KR" altLang="en-US" sz="1100" b="0" dirty="0"/>
              <a:t>기술을 중심으로</a:t>
            </a:r>
            <a:r>
              <a:rPr lang="en-US" altLang="ko-KR" sz="1100" b="0" dirty="0"/>
              <a:t>) ------------------------------------------- </a:t>
            </a:r>
            <a:r>
              <a:rPr lang="ko-KR" altLang="en-US" sz="1100" b="0" dirty="0"/>
              <a:t>우정사업본부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2520" y="3221184"/>
            <a:ext cx="8640960" cy="1376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dirty="0"/>
              <a:t>&gt; </a:t>
            </a:r>
            <a:r>
              <a:rPr lang="en-US" altLang="ko-KR" sz="1400" i="1" dirty="0"/>
              <a:t>2015</a:t>
            </a:r>
            <a:r>
              <a:rPr lang="ko-KR" altLang="en-US" sz="1400" i="1" dirty="0"/>
              <a:t>년</a:t>
            </a:r>
            <a:endParaRPr lang="en-US" altLang="ko-KR" sz="1400" i="1" dirty="0"/>
          </a:p>
          <a:p>
            <a:pPr algn="l"/>
            <a:endParaRPr lang="en-US" altLang="ko-KR" sz="500" i="1" dirty="0"/>
          </a:p>
          <a:p>
            <a:pPr marL="171450" indent="-171450" algn="l">
              <a:buFontTx/>
              <a:buChar char="-"/>
            </a:pPr>
            <a:r>
              <a:rPr lang="en-US" altLang="ko-KR" sz="1100" b="0" dirty="0"/>
              <a:t>ISO/IEC 27001 </a:t>
            </a:r>
            <a:r>
              <a:rPr lang="ko-KR" altLang="en-US" sz="1100" b="0" dirty="0"/>
              <a:t>인증 업그레이드</a:t>
            </a:r>
            <a:r>
              <a:rPr lang="en-US" altLang="ko-KR" sz="1100" b="0" dirty="0"/>
              <a:t> </a:t>
            </a:r>
            <a:r>
              <a:rPr lang="ko-KR" altLang="en-US" sz="1100" b="0" dirty="0"/>
              <a:t>전환 컨설팅</a:t>
            </a:r>
            <a:r>
              <a:rPr lang="en-US" altLang="ko-KR" sz="1100" b="0" dirty="0"/>
              <a:t> --------------------------------------------------------------------------------------------- </a:t>
            </a:r>
            <a:r>
              <a:rPr lang="ko-KR" altLang="en-US" sz="1100" b="0" dirty="0"/>
              <a:t>대우건설</a:t>
            </a:r>
            <a:endParaRPr lang="en-US" altLang="ko-KR" sz="1100" b="0" dirty="0"/>
          </a:p>
          <a:p>
            <a:pPr marL="171450" indent="-171450" algn="l">
              <a:buFontTx/>
              <a:buChar char="-"/>
            </a:pPr>
            <a:r>
              <a:rPr lang="ko-KR" altLang="en-US" sz="1100" b="0" dirty="0"/>
              <a:t>대구은행 </a:t>
            </a:r>
            <a:r>
              <a:rPr lang="ko-KR" altLang="en-US" sz="1100" b="0" dirty="0" err="1"/>
              <a:t>정보계</a:t>
            </a:r>
            <a:r>
              <a:rPr lang="ko-KR" altLang="en-US" sz="1100" b="0" dirty="0"/>
              <a:t> 대외채널 통합 인프라 취약점 진단 </a:t>
            </a:r>
            <a:r>
              <a:rPr lang="en-US" altLang="ko-KR" sz="1100" b="0" dirty="0"/>
              <a:t>------------------------------------------------------------------------------------- </a:t>
            </a:r>
            <a:r>
              <a:rPr lang="ko-KR" altLang="en-US" sz="1100" b="0" dirty="0"/>
              <a:t>대구은행</a:t>
            </a:r>
            <a:endParaRPr lang="en-US" altLang="ko-KR" sz="1100" b="0" dirty="0"/>
          </a:p>
          <a:p>
            <a:pPr marL="171450" indent="-171450" algn="l">
              <a:buFontTx/>
              <a:buChar char="-"/>
            </a:pPr>
            <a:r>
              <a:rPr lang="ko-KR" altLang="en-US" sz="1100" b="0" dirty="0" err="1"/>
              <a:t>인터넷뱅킹</a:t>
            </a:r>
            <a:r>
              <a:rPr lang="en-US" altLang="ko-KR" sz="1100" b="0" dirty="0"/>
              <a:t> </a:t>
            </a:r>
            <a:r>
              <a:rPr lang="ko-KR" altLang="en-US" sz="1100" b="0" dirty="0"/>
              <a:t>및 </a:t>
            </a:r>
            <a:r>
              <a:rPr lang="ko-KR" altLang="en-US" sz="1100" b="0" dirty="0" err="1"/>
              <a:t>스타맹킹</a:t>
            </a:r>
            <a:r>
              <a:rPr lang="ko-KR" altLang="en-US" sz="1100" b="0" dirty="0"/>
              <a:t> </a:t>
            </a:r>
            <a:r>
              <a:rPr lang="ko-KR" altLang="en-US" sz="1100" b="0" dirty="0" err="1"/>
              <a:t>재구축</a:t>
            </a:r>
            <a:r>
              <a:rPr lang="en-US" altLang="ko-KR" sz="1100" b="0" dirty="0"/>
              <a:t>, </a:t>
            </a:r>
            <a:r>
              <a:rPr lang="ko-KR" altLang="en-US" sz="1100" b="0" dirty="0"/>
              <a:t>임대차 </a:t>
            </a:r>
            <a:r>
              <a:rPr lang="ko-KR" altLang="en-US" sz="1100" b="0" dirty="0" err="1"/>
              <a:t>모바일</a:t>
            </a:r>
            <a:r>
              <a:rPr lang="ko-KR" altLang="en-US" sz="1100" b="0" dirty="0"/>
              <a:t> 서비스 구축</a:t>
            </a:r>
            <a:r>
              <a:rPr lang="en-US" altLang="ko-KR" sz="1100" b="0" dirty="0"/>
              <a:t>, </a:t>
            </a:r>
            <a:r>
              <a:rPr lang="ko-KR" altLang="en-US" sz="1100" b="0" dirty="0"/>
              <a:t>온라인 보험시스템 구축 등 </a:t>
            </a:r>
            <a:r>
              <a:rPr lang="en-US" altLang="ko-KR" sz="1100" b="0" dirty="0"/>
              <a:t>------------------------------------- KB</a:t>
            </a:r>
            <a:r>
              <a:rPr lang="ko-KR" altLang="en-US" sz="1100" b="0" dirty="0"/>
              <a:t>국민은행</a:t>
            </a:r>
            <a:endParaRPr lang="en-US" altLang="ko-KR" sz="1100" b="0" dirty="0"/>
          </a:p>
          <a:p>
            <a:pPr marL="171450" indent="-171450" algn="l">
              <a:buFontTx/>
              <a:buChar char="-"/>
            </a:pPr>
            <a:r>
              <a:rPr lang="ko-KR" altLang="en-US" sz="1100" b="0" dirty="0" err="1"/>
              <a:t>엠앤서비스</a:t>
            </a:r>
            <a:r>
              <a:rPr lang="ko-KR" altLang="en-US" sz="1100" b="0" dirty="0"/>
              <a:t> </a:t>
            </a:r>
            <a:r>
              <a:rPr lang="ko-KR" altLang="en-US" sz="1100" b="0" dirty="0" err="1"/>
              <a:t>웹취약점</a:t>
            </a:r>
            <a:r>
              <a:rPr lang="ko-KR" altLang="en-US" sz="1100" b="0" dirty="0"/>
              <a:t> 진단 소스취약점 진단 컨설팅 </a:t>
            </a:r>
            <a:r>
              <a:rPr lang="en-US" altLang="ko-KR" sz="1100" b="0" dirty="0"/>
              <a:t>------------------------------------------------------------------------------------- SK</a:t>
            </a:r>
            <a:r>
              <a:rPr lang="ko-KR" altLang="en-US" sz="1100" b="0" dirty="0" err="1"/>
              <a:t>앰앤서비스</a:t>
            </a:r>
            <a:endParaRPr lang="en-US" altLang="ko-KR" sz="1100" b="0" dirty="0"/>
          </a:p>
          <a:p>
            <a:pPr marL="171450" indent="-171450" algn="l">
              <a:buFontTx/>
              <a:buChar char="-"/>
            </a:pPr>
            <a:r>
              <a:rPr lang="en-US" altLang="ko-KR" sz="1100" b="0" dirty="0"/>
              <a:t>LG</a:t>
            </a:r>
            <a:r>
              <a:rPr lang="ko-KR" altLang="en-US" sz="1100" b="0" dirty="0"/>
              <a:t>전자 대내외 서비스 상시 모의해킹 및 보안취약점 진단 컨설팅 </a:t>
            </a:r>
            <a:r>
              <a:rPr lang="en-US" altLang="ko-KR" sz="1100" b="0" dirty="0"/>
              <a:t>------------------------------------------------------------------- LG</a:t>
            </a:r>
            <a:r>
              <a:rPr lang="ko-KR" altLang="en-US" sz="1100" b="0" dirty="0"/>
              <a:t>전자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34217" y="4703787"/>
            <a:ext cx="8640960" cy="15711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dirty="0"/>
              <a:t>&gt; </a:t>
            </a:r>
            <a:r>
              <a:rPr lang="en-US" altLang="ko-KR" sz="1400" i="1" dirty="0"/>
              <a:t>2010~2014</a:t>
            </a:r>
            <a:r>
              <a:rPr lang="ko-KR" altLang="en-US" sz="1400" i="1" dirty="0"/>
              <a:t>년</a:t>
            </a:r>
            <a:endParaRPr lang="en-US" altLang="ko-KR" sz="1400" i="1" dirty="0"/>
          </a:p>
          <a:p>
            <a:pPr algn="l"/>
            <a:endParaRPr lang="en-US" altLang="ko-KR" sz="500" i="1" dirty="0"/>
          </a:p>
          <a:p>
            <a:pPr marL="171450" indent="-171450" algn="l">
              <a:buFontTx/>
              <a:buChar char="-"/>
            </a:pPr>
            <a:r>
              <a:rPr lang="ko-KR" altLang="en-US" sz="1100" b="0" dirty="0" err="1"/>
              <a:t>신한금융</a:t>
            </a:r>
            <a:r>
              <a:rPr lang="ko-KR" altLang="en-US" sz="1100" b="0" dirty="0"/>
              <a:t> </a:t>
            </a:r>
            <a:r>
              <a:rPr lang="en-US" altLang="ko-KR" sz="1100" b="0" dirty="0"/>
              <a:t>7</a:t>
            </a:r>
            <a:r>
              <a:rPr lang="ko-KR" altLang="en-US" sz="1100" b="0" dirty="0" err="1"/>
              <a:t>개그룹사</a:t>
            </a:r>
            <a:r>
              <a:rPr lang="ko-KR" altLang="en-US" sz="1100" b="0" dirty="0"/>
              <a:t> </a:t>
            </a:r>
            <a:r>
              <a:rPr lang="en-US" altLang="ko-KR" sz="1100" b="0" dirty="0"/>
              <a:t>ISO/IEC27001 </a:t>
            </a:r>
            <a:r>
              <a:rPr lang="ko-KR" altLang="en-US" sz="1100" b="0" dirty="0"/>
              <a:t>및 </a:t>
            </a:r>
            <a:r>
              <a:rPr lang="en-US" altLang="ko-KR" sz="1100" b="0" dirty="0"/>
              <a:t>BS10012</a:t>
            </a:r>
            <a:r>
              <a:rPr lang="ko-KR" altLang="en-US" sz="1100" b="0" dirty="0"/>
              <a:t>인증 컨설팅  </a:t>
            </a:r>
            <a:r>
              <a:rPr lang="en-US" altLang="ko-KR" sz="1100" b="0" dirty="0"/>
              <a:t>------------------------------------------------------------------------- </a:t>
            </a:r>
            <a:r>
              <a:rPr lang="ko-KR" altLang="en-US" sz="1100" b="0" dirty="0" err="1"/>
              <a:t>신한금융</a:t>
            </a:r>
            <a:r>
              <a:rPr lang="en-US" altLang="ko-KR" sz="1100" b="0" dirty="0"/>
              <a:t> </a:t>
            </a:r>
            <a:r>
              <a:rPr lang="ko-KR" altLang="en-US" sz="1100" b="0" dirty="0"/>
              <a:t>계열사</a:t>
            </a:r>
            <a:endParaRPr lang="en-US" altLang="ko-KR" sz="1100" b="0" dirty="0"/>
          </a:p>
          <a:p>
            <a:pPr marL="171450" indent="-171450" algn="l">
              <a:buFontTx/>
              <a:buChar char="-"/>
            </a:pPr>
            <a:r>
              <a:rPr lang="ko-KR" altLang="en-US" sz="1100" b="0" dirty="0"/>
              <a:t>환경부 전사범위 정보보안 </a:t>
            </a:r>
            <a:r>
              <a:rPr lang="en-US" altLang="ko-KR" sz="1100" b="0" dirty="0"/>
              <a:t>ISP </a:t>
            </a:r>
            <a:r>
              <a:rPr lang="ko-KR" altLang="en-US" sz="1100" b="0" dirty="0"/>
              <a:t>컨설팅 </a:t>
            </a:r>
            <a:r>
              <a:rPr lang="en-US" altLang="ko-KR" sz="1100" b="0" dirty="0"/>
              <a:t>------------------------------------------------------------------------------------------------------- </a:t>
            </a:r>
            <a:r>
              <a:rPr lang="ko-KR" altLang="en-US" sz="1100" b="0" dirty="0"/>
              <a:t>환경부</a:t>
            </a:r>
            <a:endParaRPr lang="en-US" altLang="ko-KR" sz="1100" b="0" dirty="0"/>
          </a:p>
          <a:p>
            <a:pPr marL="171450" indent="-171450" algn="l">
              <a:buFontTx/>
              <a:buChar char="-"/>
            </a:pPr>
            <a:r>
              <a:rPr lang="en-US" altLang="ko-KR" sz="1100" b="0" dirty="0"/>
              <a:t>KISTEP </a:t>
            </a:r>
            <a:r>
              <a:rPr lang="ko-KR" altLang="en-US" sz="1100" b="0" dirty="0"/>
              <a:t>연간 보안 취약점 진단 컨설팅 </a:t>
            </a:r>
            <a:r>
              <a:rPr lang="en-US" altLang="ko-KR" sz="1100" b="0" dirty="0"/>
              <a:t>------------------------------------------------------------------------------------------------------ KISTEP</a:t>
            </a:r>
          </a:p>
          <a:p>
            <a:pPr marL="171450" indent="-171450" algn="l">
              <a:buFontTx/>
              <a:buChar char="-"/>
            </a:pPr>
            <a:r>
              <a:rPr lang="en-US" altLang="ko-KR" sz="1100" b="0" dirty="0"/>
              <a:t>IPT</a:t>
            </a:r>
            <a:r>
              <a:rPr lang="ko-KR" altLang="en-US" sz="1100" b="0" dirty="0"/>
              <a:t>내 </a:t>
            </a:r>
            <a:r>
              <a:rPr lang="en-US" altLang="ko-KR" sz="1100" b="0" dirty="0"/>
              <a:t>UC</a:t>
            </a:r>
            <a:r>
              <a:rPr lang="ko-KR" altLang="en-US" sz="1100" b="0" dirty="0"/>
              <a:t>기반 메신저구축</a:t>
            </a:r>
            <a:r>
              <a:rPr lang="en-US" altLang="ko-KR" sz="1100" b="0" dirty="0"/>
              <a:t>, </a:t>
            </a:r>
            <a:r>
              <a:rPr lang="ko-KR" altLang="en-US" sz="1100" b="0" dirty="0" err="1"/>
              <a:t>미니뱅킹</a:t>
            </a:r>
            <a:r>
              <a:rPr lang="ko-KR" altLang="en-US" sz="1100" b="0" dirty="0"/>
              <a:t> 구축</a:t>
            </a:r>
            <a:r>
              <a:rPr lang="en-US" altLang="ko-KR" sz="1100" b="0" dirty="0"/>
              <a:t>, OTP </a:t>
            </a:r>
            <a:r>
              <a:rPr lang="ko-KR" altLang="en-US" sz="1100" b="0" dirty="0"/>
              <a:t>및 </a:t>
            </a:r>
            <a:r>
              <a:rPr lang="en-US" altLang="ko-KR" sz="1100" b="0" dirty="0"/>
              <a:t>RA </a:t>
            </a:r>
            <a:r>
              <a:rPr lang="ko-KR" altLang="en-US" sz="1100" b="0" dirty="0"/>
              <a:t>구축</a:t>
            </a:r>
            <a:r>
              <a:rPr lang="en-US" altLang="ko-KR" sz="1100" b="0" dirty="0"/>
              <a:t> </a:t>
            </a:r>
            <a:r>
              <a:rPr lang="ko-KR" altLang="en-US" sz="1100" b="0" dirty="0"/>
              <a:t>등 </a:t>
            </a:r>
            <a:r>
              <a:rPr lang="en-US" altLang="ko-KR" sz="1100" b="0" dirty="0"/>
              <a:t>----------------------------------------------------------------------- KB</a:t>
            </a:r>
            <a:r>
              <a:rPr lang="ko-KR" altLang="en-US" sz="1100" b="0" dirty="0"/>
              <a:t>국민은행</a:t>
            </a:r>
            <a:endParaRPr lang="en-US" altLang="ko-KR" sz="1100" b="0" dirty="0"/>
          </a:p>
          <a:p>
            <a:pPr marL="171450" indent="-171450" algn="l">
              <a:buFontTx/>
              <a:buChar char="-"/>
            </a:pPr>
            <a:r>
              <a:rPr lang="en-US" altLang="ko-KR" sz="1100" b="0" dirty="0"/>
              <a:t>BC</a:t>
            </a:r>
            <a:r>
              <a:rPr lang="ko-KR" altLang="en-US" sz="1100" b="0" dirty="0"/>
              <a:t>카드 </a:t>
            </a:r>
            <a:r>
              <a:rPr lang="en-US" altLang="ko-KR" sz="1100" b="0" dirty="0"/>
              <a:t>ISO27001, ISMS, PCI-DSS, </a:t>
            </a:r>
            <a:r>
              <a:rPr lang="ko-KR" altLang="en-US" sz="1100" b="0" dirty="0"/>
              <a:t>기반시설 취약점 진단 컨설팅 </a:t>
            </a:r>
            <a:r>
              <a:rPr lang="en-US" altLang="ko-KR" sz="1100" b="0" dirty="0"/>
              <a:t>----------------------------------------------------------------- BC</a:t>
            </a:r>
            <a:r>
              <a:rPr lang="ko-KR" altLang="en-US" sz="1100" b="0" dirty="0"/>
              <a:t>카드</a:t>
            </a:r>
            <a:endParaRPr lang="en-US" altLang="ko-KR" sz="1100" b="0" dirty="0"/>
          </a:p>
          <a:p>
            <a:pPr marL="171450" indent="-171450" algn="l">
              <a:buFontTx/>
              <a:buChar char="-"/>
            </a:pPr>
            <a:r>
              <a:rPr lang="en-US" altLang="ko-KR" sz="1100" b="0" dirty="0"/>
              <a:t>GS</a:t>
            </a:r>
            <a:r>
              <a:rPr lang="ko-KR" altLang="en-US" sz="1100" b="0" dirty="0" err="1"/>
              <a:t>칼텍스</a:t>
            </a:r>
            <a:r>
              <a:rPr lang="ko-KR" altLang="en-US" sz="1100" b="0" dirty="0"/>
              <a:t> 계열사 연간 모의해킹 진단 컨설팅 </a:t>
            </a:r>
            <a:r>
              <a:rPr lang="en-US" altLang="ko-KR" sz="1100" b="0" dirty="0"/>
              <a:t>---------------------------------------------------------------------------------------------- GS</a:t>
            </a:r>
            <a:r>
              <a:rPr lang="ko-KR" altLang="en-US" sz="1100" b="0" dirty="0" err="1"/>
              <a:t>칼텍스</a:t>
            </a:r>
            <a:endParaRPr lang="en-US" altLang="ko-KR" sz="1100" b="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94B366F-A912-4F29-A237-DF318ABB9021}"/>
              </a:ext>
            </a:extLst>
          </p:cNvPr>
          <p:cNvSpPr/>
          <p:nvPr/>
        </p:nvSpPr>
        <p:spPr bwMode="auto">
          <a:xfrm>
            <a:off x="634217" y="990454"/>
            <a:ext cx="8639263" cy="71035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237158-24AA-40F2-95E8-3B68C15B2353}"/>
              </a:ext>
            </a:extLst>
          </p:cNvPr>
          <p:cNvSpPr txBox="1"/>
          <p:nvPr/>
        </p:nvSpPr>
        <p:spPr>
          <a:xfrm>
            <a:off x="632520" y="734147"/>
            <a:ext cx="8640960" cy="8987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ko-KR" sz="1400" i="1" dirty="0"/>
              <a:t>2017</a:t>
            </a:r>
            <a:r>
              <a:rPr lang="ko-KR" altLang="en-US" sz="1400" i="1" dirty="0"/>
              <a:t>년</a:t>
            </a:r>
            <a:endParaRPr lang="en-US" altLang="ko-KR" sz="500" i="1" dirty="0"/>
          </a:p>
          <a:p>
            <a:pPr marL="171450" indent="-171450" algn="l">
              <a:buFontTx/>
              <a:buChar char="-"/>
            </a:pPr>
            <a:r>
              <a:rPr lang="ko-KR" altLang="en-US" sz="1100" b="0" dirty="0" err="1"/>
              <a:t>굿잡서비스</a:t>
            </a:r>
            <a:r>
              <a:rPr lang="ko-KR" altLang="en-US" sz="1100" b="0" dirty="0"/>
              <a:t> </a:t>
            </a:r>
            <a:r>
              <a:rPr lang="ko-KR" altLang="en-US" sz="1100" b="0" dirty="0" err="1"/>
              <a:t>클라우드</a:t>
            </a:r>
            <a:r>
              <a:rPr lang="ko-KR" altLang="en-US" sz="1100" b="0" dirty="0"/>
              <a:t> 구축</a:t>
            </a:r>
            <a:r>
              <a:rPr lang="en-US" altLang="ko-KR" sz="1100" b="0" dirty="0"/>
              <a:t>, </a:t>
            </a:r>
            <a:r>
              <a:rPr lang="ko-KR" altLang="en-US" sz="1100" b="0" dirty="0" err="1"/>
              <a:t>스타샷</a:t>
            </a:r>
            <a:r>
              <a:rPr lang="ko-KR" altLang="en-US" sz="1100" b="0" dirty="0"/>
              <a:t> 구축</a:t>
            </a:r>
            <a:r>
              <a:rPr lang="en-US" altLang="ko-KR" sz="1100" b="0" dirty="0"/>
              <a:t>, </a:t>
            </a:r>
            <a:r>
              <a:rPr lang="ko-KR" altLang="en-US" sz="1100" b="0" dirty="0"/>
              <a:t>영상통화 비대면 실명확인 시스템 구축</a:t>
            </a:r>
            <a:r>
              <a:rPr lang="en-US" altLang="ko-KR" sz="1100" b="0" dirty="0"/>
              <a:t>, </a:t>
            </a:r>
            <a:r>
              <a:rPr lang="ko-KR" altLang="en-US" sz="1100" b="0" dirty="0"/>
              <a:t>부동산플랫폼 구축 등 </a:t>
            </a:r>
            <a:r>
              <a:rPr lang="en-US" altLang="ko-KR" sz="1100" b="0" dirty="0"/>
              <a:t>- KB</a:t>
            </a:r>
            <a:r>
              <a:rPr lang="ko-KR" altLang="en-US" sz="1100" b="0" dirty="0"/>
              <a:t>국민은행</a:t>
            </a:r>
            <a:endParaRPr lang="en-US" altLang="ko-KR" sz="1100" b="0" dirty="0"/>
          </a:p>
          <a:p>
            <a:pPr marL="171450" indent="-171450" algn="l">
              <a:buFontTx/>
              <a:buChar char="-"/>
            </a:pPr>
            <a:r>
              <a:rPr lang="en-US" altLang="ko-KR" sz="1100" b="0" dirty="0"/>
              <a:t>SK</a:t>
            </a:r>
            <a:r>
              <a:rPr lang="ko-KR" altLang="en-US" sz="1100" b="0" dirty="0" err="1"/>
              <a:t>원스토어</a:t>
            </a:r>
            <a:r>
              <a:rPr lang="ko-KR" altLang="en-US" sz="1100" b="0" dirty="0"/>
              <a:t> </a:t>
            </a:r>
            <a:r>
              <a:rPr lang="en-US" altLang="ko-KR" sz="1100" b="0" dirty="0"/>
              <a:t>ISMS </a:t>
            </a:r>
            <a:r>
              <a:rPr lang="ko-KR" altLang="en-US" sz="1100" b="0" dirty="0"/>
              <a:t>인증 운영관리를 위한 연간 컨설팅 </a:t>
            </a:r>
            <a:r>
              <a:rPr lang="en-US" altLang="ko-KR" sz="1100" b="0" dirty="0"/>
              <a:t>---------------------------------------------------------------------------------- SK</a:t>
            </a:r>
            <a:r>
              <a:rPr lang="ko-KR" altLang="en-US" sz="1100" b="0" dirty="0"/>
              <a:t> </a:t>
            </a:r>
            <a:r>
              <a:rPr lang="ko-KR" altLang="en-US" sz="1100" b="0" dirty="0" err="1"/>
              <a:t>원스토어</a:t>
            </a:r>
            <a:endParaRPr lang="en-US" altLang="ko-KR" sz="1100" b="0" dirty="0"/>
          </a:p>
          <a:p>
            <a:pPr marL="171450" indent="-171450" algn="l">
              <a:buFontTx/>
              <a:buChar char="-"/>
            </a:pPr>
            <a:r>
              <a:rPr lang="en-US" altLang="ko-KR" sz="1100" b="0" dirty="0"/>
              <a:t>GCCD cybersecurity consulting for Tax Administration of Kosovo -------------------------------------------------------------------- TAK(Kosovo)</a:t>
            </a:r>
          </a:p>
        </p:txBody>
      </p:sp>
    </p:spTree>
    <p:extLst>
      <p:ext uri="{BB962C8B-B14F-4D97-AF65-F5344CB8AC3E}">
        <p14:creationId xmlns:p14="http://schemas.microsoft.com/office/powerpoint/2010/main" val="365558126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240903"/>
            <a:ext cx="2705869" cy="307777"/>
          </a:xfrm>
        </p:spPr>
        <p:txBody>
          <a:bodyPr/>
          <a:lstStyle/>
          <a:p>
            <a:pPr eaLnBrk="1" hangingPunct="1"/>
            <a:r>
              <a:rPr lang="ko-KR" altLang="en-US" sz="2000" dirty="0">
                <a:solidFill>
                  <a:schemeClr val="accent6">
                    <a:lumMod val="25000"/>
                  </a:schemeClr>
                </a:solidFill>
              </a:rPr>
              <a:t>정보보안 컨설팅 방법론</a:t>
            </a:r>
            <a:endParaRPr lang="en-US" altLang="ko-KR" sz="20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5CDF7546-5B53-457F-BF1F-872AA9DC4568}"/>
              </a:ext>
            </a:extLst>
          </p:cNvPr>
          <p:cNvSpPr/>
          <p:nvPr/>
        </p:nvSpPr>
        <p:spPr>
          <a:xfrm>
            <a:off x="-6872" y="188640"/>
            <a:ext cx="188355" cy="396077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직사각형 3"/>
          <p:cNvSpPr/>
          <p:nvPr/>
        </p:nvSpPr>
        <p:spPr bwMode="auto">
          <a:xfrm>
            <a:off x="835981" y="715141"/>
            <a:ext cx="8725531" cy="220443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5" name="직사각형 4"/>
          <p:cNvSpPr/>
          <p:nvPr/>
        </p:nvSpPr>
        <p:spPr bwMode="auto">
          <a:xfrm>
            <a:off x="835981" y="3013580"/>
            <a:ext cx="8725531" cy="206138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835981" y="5168531"/>
            <a:ext cx="8725531" cy="106462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7" name="내용 개체 틀 1"/>
          <p:cNvSpPr txBox="1">
            <a:spLocks/>
          </p:cNvSpPr>
          <p:nvPr/>
        </p:nvSpPr>
        <p:spPr bwMode="auto">
          <a:xfrm>
            <a:off x="916743" y="3088421"/>
            <a:ext cx="2015153" cy="334266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Arial Narrow" pitchFamily="34" charset="0"/>
              <a:buChar char="-"/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1430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6002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 Narrow" pitchFamily="34" charset="0"/>
              <a:buChar char="-"/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20574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9718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4290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862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50" i="1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보안취약점 진단 컨설팅 방법론</a:t>
            </a:r>
            <a:br>
              <a:rPr kumimoji="1" lang="en-US" altLang="ko-KR" sz="1050" i="1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</a:br>
            <a:r>
              <a:rPr kumimoji="1" lang="en-US" altLang="ko-KR" sz="1050" i="1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(WK-VACM)</a:t>
            </a:r>
            <a:endParaRPr kumimoji="1" lang="ko-KR" altLang="en-US" sz="1050" i="1" u="none" strike="noStrike" kern="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8" name="내용 개체 틀 1"/>
          <p:cNvSpPr txBox="1">
            <a:spLocks/>
          </p:cNvSpPr>
          <p:nvPr/>
        </p:nvSpPr>
        <p:spPr bwMode="auto">
          <a:xfrm>
            <a:off x="914138" y="3437805"/>
            <a:ext cx="2005726" cy="63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Arial Narrow" pitchFamily="34" charset="0"/>
              <a:buChar char="-"/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1430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6002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 Narrow" pitchFamily="34" charset="0"/>
              <a:buChar char="-"/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20574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9718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4290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862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08000" marR="0" lvl="0" indent="-1080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000" b="0" i="0" u="none" strike="noStrike" kern="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안전한 서비스 환경 구축</a:t>
            </a:r>
            <a:endParaRPr kumimoji="1" lang="en-US" altLang="ko-KR" sz="1000" b="0" i="0" u="none" strike="noStrike" kern="0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108000" marR="0" lvl="0" indent="-108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000" b="0" i="0" u="none" strike="noStrike" kern="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위협  요인 평가  및 취약점 분석</a:t>
            </a:r>
            <a:endParaRPr kumimoji="1" lang="en-US" altLang="ko-KR" sz="1000" b="0" i="0" u="none" strike="noStrike" kern="0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108000" marR="0" lvl="0" indent="-1080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000" b="0" i="0" u="none" strike="noStrike" kern="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취약점 점검 결과 평가 및 보호 대책  수립</a:t>
            </a:r>
          </a:p>
        </p:txBody>
      </p:sp>
      <p:sp>
        <p:nvSpPr>
          <p:cNvPr id="9" name="내용 개체 틀 1"/>
          <p:cNvSpPr txBox="1">
            <a:spLocks/>
          </p:cNvSpPr>
          <p:nvPr/>
        </p:nvSpPr>
        <p:spPr bwMode="auto">
          <a:xfrm>
            <a:off x="5251445" y="3088421"/>
            <a:ext cx="2035306" cy="334266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Arial Narrow" pitchFamily="34" charset="0"/>
              <a:buChar char="-"/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1430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6002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 Narrow" pitchFamily="34" charset="0"/>
              <a:buChar char="-"/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20574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9718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4290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862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50" i="1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정보시스템구축 </a:t>
            </a:r>
            <a:r>
              <a:rPr kumimoji="1" lang="en-US" altLang="ko-KR" sz="1050" i="1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ISP</a:t>
            </a:r>
            <a:r>
              <a:rPr kumimoji="1" lang="ko-KR" altLang="en-US" sz="1050" i="1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컨설팅 방법론</a:t>
            </a:r>
            <a:br>
              <a:rPr kumimoji="1" lang="en-US" altLang="ko-KR" sz="1050" i="1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</a:br>
            <a:r>
              <a:rPr kumimoji="1" lang="en-US" altLang="ko-KR" sz="1050" i="1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(WK-ISCM)</a:t>
            </a:r>
            <a:endParaRPr kumimoji="1" lang="ko-KR" altLang="en-US" sz="1050" i="1" u="none" strike="noStrike" kern="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0" name="내용 개체 틀 1"/>
          <p:cNvSpPr txBox="1">
            <a:spLocks/>
          </p:cNvSpPr>
          <p:nvPr/>
        </p:nvSpPr>
        <p:spPr bwMode="auto">
          <a:xfrm>
            <a:off x="5258916" y="3437805"/>
            <a:ext cx="1887499" cy="31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Arial Narrow" pitchFamily="34" charset="0"/>
              <a:buChar char="-"/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1430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6002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 Narrow" pitchFamily="34" charset="0"/>
              <a:buChar char="-"/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20574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9718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4290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862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08000" marR="0" lvl="0" indent="-1080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en-US" altLang="ko-KR" sz="1000" b="0" i="0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AS-IS</a:t>
            </a:r>
            <a:r>
              <a:rPr kumimoji="1" lang="ko-KR" altLang="en-US" sz="1000" b="0" i="0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분석 및 </a:t>
            </a:r>
            <a:r>
              <a:rPr kumimoji="1" lang="en-US" altLang="ko-KR" sz="1000" b="0" i="0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TO-BE</a:t>
            </a:r>
            <a:r>
              <a:rPr kumimoji="1" lang="ko-KR" altLang="en-US" sz="1000" b="0" i="0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요구사항 분석</a:t>
            </a:r>
            <a:endParaRPr kumimoji="1" lang="en-US" altLang="ko-KR" sz="1000" b="0" i="0" u="none" strike="noStrike" kern="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108000" marR="0" lvl="0" indent="-1080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en-US" altLang="ko-KR" sz="1000" b="0" i="0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TO-BE</a:t>
            </a:r>
            <a:r>
              <a:rPr kumimoji="1" lang="ko-KR" altLang="en-US" sz="1000" b="0" i="0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시스템 기술요소 도출 및 </a:t>
            </a:r>
            <a:r>
              <a:rPr kumimoji="1" lang="en-US" altLang="ko-KR" sz="1000" b="0" i="0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Design</a:t>
            </a:r>
            <a:endParaRPr kumimoji="1" lang="ko-KR" altLang="en-US" sz="1000" b="0" i="0" u="none" strike="noStrike" kern="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1" name="내용 개체 틀 1"/>
          <p:cNvSpPr txBox="1">
            <a:spLocks/>
          </p:cNvSpPr>
          <p:nvPr/>
        </p:nvSpPr>
        <p:spPr bwMode="auto">
          <a:xfrm>
            <a:off x="916743" y="4162166"/>
            <a:ext cx="2015153" cy="334266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Arial Narrow" pitchFamily="34" charset="0"/>
              <a:buChar char="-"/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1430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6002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 Narrow" pitchFamily="34" charset="0"/>
              <a:buChar char="-"/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20574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9718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4290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862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5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모의해킹 진단 방법론</a:t>
            </a:r>
            <a:br>
              <a:rPr kumimoji="1" lang="en-US" altLang="ko-KR" sz="105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</a:br>
            <a:r>
              <a:rPr kumimoji="1" lang="en-US" altLang="ko-KR" sz="105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(WK-PTCM)</a:t>
            </a:r>
            <a:endParaRPr kumimoji="1" lang="ko-KR" altLang="en-US" sz="105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2" name="내용 개체 틀 1"/>
          <p:cNvSpPr txBox="1">
            <a:spLocks/>
          </p:cNvSpPr>
          <p:nvPr/>
        </p:nvSpPr>
        <p:spPr bwMode="auto">
          <a:xfrm>
            <a:off x="914138" y="4521085"/>
            <a:ext cx="1887499" cy="47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Arial Narrow" pitchFamily="34" charset="0"/>
              <a:buChar char="-"/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1430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6002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 Narrow" pitchFamily="34" charset="0"/>
              <a:buChar char="-"/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20574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9718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4290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862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08000" marR="0" lvl="0" indent="-1080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000" b="0" i="0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최신 보안 취약점에 대한 신속한 대응</a:t>
            </a:r>
            <a:endParaRPr kumimoji="1" lang="en-US" altLang="ko-KR" sz="1000" b="0" i="0" u="none" strike="noStrike" kern="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108000" marR="0" lvl="0" indent="-1080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000" b="0" i="0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최신 이슈에 대한 시나리오 개발</a:t>
            </a:r>
          </a:p>
        </p:txBody>
      </p:sp>
      <p:sp>
        <p:nvSpPr>
          <p:cNvPr id="13" name="내용 개체 틀 1"/>
          <p:cNvSpPr txBox="1">
            <a:spLocks/>
          </p:cNvSpPr>
          <p:nvPr/>
        </p:nvSpPr>
        <p:spPr bwMode="auto">
          <a:xfrm>
            <a:off x="916743" y="5215192"/>
            <a:ext cx="2015153" cy="334266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Arial Narrow" pitchFamily="34" charset="0"/>
              <a:buChar char="-"/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1430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6002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 Narrow" pitchFamily="34" charset="0"/>
              <a:buChar char="-"/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20574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9718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4290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862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5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보안교육 컨설팅 방법론</a:t>
            </a:r>
            <a:br>
              <a:rPr kumimoji="1" lang="en-US" altLang="ko-KR" sz="105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</a:br>
            <a:r>
              <a:rPr kumimoji="1" lang="en-US" altLang="ko-KR" sz="105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(WK-SECM)</a:t>
            </a:r>
            <a:endParaRPr kumimoji="1" lang="ko-KR" altLang="en-US" sz="105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4" name="내용 개체 틀 1"/>
          <p:cNvSpPr txBox="1">
            <a:spLocks/>
          </p:cNvSpPr>
          <p:nvPr/>
        </p:nvSpPr>
        <p:spPr bwMode="auto">
          <a:xfrm>
            <a:off x="914138" y="5615414"/>
            <a:ext cx="1887499" cy="47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Arial Narrow" pitchFamily="34" charset="0"/>
              <a:buChar char="-"/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1430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6002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 Narrow" pitchFamily="34" charset="0"/>
              <a:buChar char="-"/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20574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9718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4290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862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08000" marR="0" lvl="0" indent="-1080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000" b="0" i="0" u="none" strike="noStrike" kern="0" cap="none" spc="-1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연간 교육 계획 수립</a:t>
            </a:r>
            <a:endParaRPr kumimoji="1" lang="en-US" altLang="ko-KR" sz="1000" b="0" i="0" u="none" strike="noStrike" kern="0" cap="none" spc="-15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108000" marR="0" lvl="0" indent="-1080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000" b="0" i="0" u="none" strike="noStrike" kern="0" cap="none" spc="-15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정보안담당자</a:t>
            </a:r>
            <a:r>
              <a:rPr kumimoji="1" lang="en-US" altLang="ko-KR" sz="1000" b="0" i="0" u="none" strike="noStrike" kern="0" cap="none" spc="-1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/</a:t>
            </a:r>
            <a:r>
              <a:rPr kumimoji="1" lang="ko-KR" altLang="en-US" sz="1000" b="0" i="0" u="none" strike="noStrike" kern="0" cap="none" spc="-1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개발자</a:t>
            </a:r>
            <a:r>
              <a:rPr kumimoji="1" lang="en-US" altLang="ko-KR" sz="1000" b="0" i="0" u="none" strike="noStrike" kern="0" cap="none" spc="-1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/</a:t>
            </a:r>
            <a:r>
              <a:rPr kumimoji="1" lang="ko-KR" altLang="en-US" sz="1000" b="0" i="0" u="none" strike="noStrike" kern="0" cap="none" spc="-1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사용자 대상 보안교육 수행</a:t>
            </a:r>
          </a:p>
        </p:txBody>
      </p:sp>
      <p:sp>
        <p:nvSpPr>
          <p:cNvPr id="15" name="내용 개체 틀 1"/>
          <p:cNvSpPr txBox="1">
            <a:spLocks/>
          </p:cNvSpPr>
          <p:nvPr/>
        </p:nvSpPr>
        <p:spPr bwMode="auto">
          <a:xfrm>
            <a:off x="5251445" y="5215192"/>
            <a:ext cx="2035306" cy="334266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Arial Narrow" pitchFamily="34" charset="0"/>
              <a:buChar char="-"/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1430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6002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 Narrow" pitchFamily="34" charset="0"/>
              <a:buChar char="-"/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20574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9718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4290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862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50" i="1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보안 모의훈련 컨설팅 방법론</a:t>
            </a:r>
            <a:br>
              <a:rPr kumimoji="1" lang="en-US" altLang="ko-KR" sz="1050" i="1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</a:br>
            <a:r>
              <a:rPr kumimoji="1" lang="en-US" altLang="ko-KR" sz="1050" i="1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(WK-STCM)</a:t>
            </a:r>
            <a:endParaRPr kumimoji="1" lang="ko-KR" altLang="en-US" sz="1050" i="1" u="none" strike="noStrike" kern="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6" name="내용 개체 틀 1"/>
          <p:cNvSpPr txBox="1">
            <a:spLocks/>
          </p:cNvSpPr>
          <p:nvPr/>
        </p:nvSpPr>
        <p:spPr bwMode="auto">
          <a:xfrm>
            <a:off x="5258916" y="5608465"/>
            <a:ext cx="2039633" cy="47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Arial Narrow" pitchFamily="34" charset="0"/>
              <a:buChar char="-"/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1430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6002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 Narrow" pitchFamily="34" charset="0"/>
              <a:buChar char="-"/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20574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9718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4290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862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08000" marR="0" lvl="0" indent="-1080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000" b="0" i="0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사이버위기 대응체계 수립</a:t>
            </a:r>
            <a:endParaRPr kumimoji="1" lang="en-US" altLang="ko-KR" sz="1000" b="0" i="0" u="none" strike="noStrike" kern="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108000" marR="0" lvl="0" indent="-1080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000" b="0" i="0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시나리오 기반 모의훈련 수행</a:t>
            </a:r>
            <a:endParaRPr kumimoji="1" lang="en-US" altLang="ko-KR" sz="1000" b="0" i="0" u="none" strike="noStrike" kern="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108000" marR="0" lvl="0" indent="-1080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000" b="0" i="0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전사 및 보안 인력에 대한 모의훈련 수행</a:t>
            </a:r>
          </a:p>
        </p:txBody>
      </p:sp>
      <p:sp>
        <p:nvSpPr>
          <p:cNvPr id="17" name="내용 개체 틀 1"/>
          <p:cNvSpPr txBox="1">
            <a:spLocks/>
          </p:cNvSpPr>
          <p:nvPr/>
        </p:nvSpPr>
        <p:spPr bwMode="auto">
          <a:xfrm>
            <a:off x="5251445" y="4162166"/>
            <a:ext cx="2035306" cy="334266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Arial Narrow" pitchFamily="34" charset="0"/>
              <a:buChar char="-"/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1430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6002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 Narrow" pitchFamily="34" charset="0"/>
              <a:buChar char="-"/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20574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9718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4290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862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50" i="1" u="none" strike="noStrike" kern="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정보시스템 개발보안</a:t>
            </a:r>
            <a:r>
              <a:rPr kumimoji="1" lang="ko-KR" altLang="en-US" sz="1050" i="1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컨설팅 방법론</a:t>
            </a:r>
            <a:br>
              <a:rPr kumimoji="1" lang="en-US" altLang="ko-KR" sz="1050" i="1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</a:br>
            <a:r>
              <a:rPr kumimoji="1" lang="en-US" altLang="ko-KR" sz="1050" i="1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(WK-SDCM)</a:t>
            </a:r>
            <a:endParaRPr kumimoji="1" lang="ko-KR" altLang="en-US" sz="1050" i="1" u="none" strike="noStrike" kern="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8" name="내용 개체 틀 1"/>
          <p:cNvSpPr txBox="1">
            <a:spLocks/>
          </p:cNvSpPr>
          <p:nvPr/>
        </p:nvSpPr>
        <p:spPr bwMode="auto">
          <a:xfrm>
            <a:off x="5258916" y="4511656"/>
            <a:ext cx="2039633" cy="47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Arial Narrow" pitchFamily="34" charset="0"/>
              <a:buChar char="-"/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1430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6002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 Narrow" pitchFamily="34" charset="0"/>
              <a:buChar char="-"/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20574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9718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4290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862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08000" marR="0" lvl="0" indent="-1080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en-US" altLang="ko-KR" sz="1000" b="0" i="0" u="none" strike="noStrike" kern="0" cap="none" spc="-1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S/W</a:t>
            </a:r>
            <a:r>
              <a:rPr kumimoji="1" lang="ko-KR" altLang="en-US" sz="1000" b="0" i="0" u="none" strike="noStrike" kern="0" cap="none" spc="-1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개발보안정책수립</a:t>
            </a:r>
            <a:endParaRPr kumimoji="1" lang="en-US" altLang="ko-KR" sz="1000" b="0" i="0" u="none" strike="noStrike" kern="0" cap="none" spc="-15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108000" marR="0" lvl="0" indent="-1080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000" b="0" i="0" u="none" strike="noStrike" kern="0" cap="none" spc="-1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개발자 보안교육 수행</a:t>
            </a:r>
            <a:endParaRPr kumimoji="1" lang="en-US" altLang="ko-KR" sz="1000" b="0" i="0" u="none" strike="noStrike" kern="0" cap="none" spc="-15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108000" marR="0" lvl="0" indent="-1080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000" b="0" i="0" u="none" strike="noStrike" kern="0" cap="none" spc="-15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보안성</a:t>
            </a:r>
            <a:r>
              <a:rPr kumimoji="1" lang="ko-KR" altLang="en-US" sz="1000" b="0" i="0" u="none" strike="noStrike" kern="0" cap="none" spc="-1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 검토 수행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403" y="3088421"/>
            <a:ext cx="2093492" cy="82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606" y="3088421"/>
            <a:ext cx="2072182" cy="84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606" y="4162166"/>
            <a:ext cx="2072182" cy="84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403" y="4162166"/>
            <a:ext cx="2072182" cy="84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403" y="5252229"/>
            <a:ext cx="2072182" cy="83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606" y="5252229"/>
            <a:ext cx="2072182" cy="83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내용 개체 틀 1"/>
          <p:cNvSpPr txBox="1">
            <a:spLocks/>
          </p:cNvSpPr>
          <p:nvPr/>
        </p:nvSpPr>
        <p:spPr bwMode="auto">
          <a:xfrm>
            <a:off x="416497" y="3000663"/>
            <a:ext cx="390810" cy="206618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vert="eaVert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Arial Narrow" pitchFamily="34" charset="0"/>
              <a:buChar char="-"/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1430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6002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 Narrow" pitchFamily="34" charset="0"/>
              <a:buChar char="-"/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20574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9718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4290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862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Times" pitchFamily="18" charset="0"/>
              <a:buNone/>
              <a:tabLst/>
              <a:defRPr/>
            </a:pPr>
            <a:r>
              <a:rPr kumimoji="1" lang="ko-KR" altLang="en-US" sz="120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rPr>
              <a:t>기술적 부문</a:t>
            </a:r>
          </a:p>
        </p:txBody>
      </p:sp>
      <p:sp>
        <p:nvSpPr>
          <p:cNvPr id="27" name="내용 개체 틀 1"/>
          <p:cNvSpPr txBox="1">
            <a:spLocks/>
          </p:cNvSpPr>
          <p:nvPr/>
        </p:nvSpPr>
        <p:spPr bwMode="auto">
          <a:xfrm>
            <a:off x="416497" y="5159352"/>
            <a:ext cx="390810" cy="107796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vert="eaVert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Arial Narrow" pitchFamily="34" charset="0"/>
              <a:buChar char="-"/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1430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6002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 Narrow" pitchFamily="34" charset="0"/>
              <a:buChar char="-"/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20574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9718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4290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862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2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rPr>
              <a:t>교육</a:t>
            </a:r>
            <a:r>
              <a:rPr kumimoji="1" lang="en-US" altLang="ko-KR" sz="12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rPr>
              <a:t>/</a:t>
            </a:r>
            <a:r>
              <a:rPr kumimoji="1" lang="ko-KR" altLang="en-US" sz="12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rPr>
              <a:t>훈련 부문</a:t>
            </a:r>
          </a:p>
        </p:txBody>
      </p:sp>
      <p:sp>
        <p:nvSpPr>
          <p:cNvPr id="28" name="내용 개체 틀 1"/>
          <p:cNvSpPr txBox="1">
            <a:spLocks/>
          </p:cNvSpPr>
          <p:nvPr/>
        </p:nvSpPr>
        <p:spPr bwMode="auto">
          <a:xfrm>
            <a:off x="904711" y="807981"/>
            <a:ext cx="2015153" cy="334266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Arial Narrow" pitchFamily="34" charset="0"/>
              <a:buChar char="-"/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1430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6002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 Narrow" pitchFamily="34" charset="0"/>
              <a:buChar char="-"/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20574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9718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4290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862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5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전사적 보안컨설팅 </a:t>
            </a:r>
            <a:br>
              <a:rPr kumimoji="1" lang="en-US" altLang="ko-KR" sz="105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</a:br>
            <a:r>
              <a:rPr kumimoji="1" lang="ko-KR" altLang="en-US" sz="105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방법론</a:t>
            </a:r>
            <a:r>
              <a:rPr kumimoji="1" lang="en-US" altLang="ko-KR" sz="105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(WK-ESCM)</a:t>
            </a:r>
            <a:endParaRPr kumimoji="1" lang="ko-KR" altLang="en-US" sz="105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9" name="내용 개체 틀 1"/>
          <p:cNvSpPr txBox="1">
            <a:spLocks/>
          </p:cNvSpPr>
          <p:nvPr/>
        </p:nvSpPr>
        <p:spPr bwMode="auto">
          <a:xfrm>
            <a:off x="902105" y="1170515"/>
            <a:ext cx="1887499" cy="47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Arial Narrow" pitchFamily="34" charset="0"/>
              <a:buChar char="-"/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1430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6002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 Narrow" pitchFamily="34" charset="0"/>
              <a:buChar char="-"/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20574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9718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4290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862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08000" marR="0" lvl="0" indent="-1080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en-US" altLang="ko-KR" sz="1000" b="0" i="0" u="none" strike="noStrike" kern="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(</a:t>
            </a:r>
            <a:r>
              <a:rPr kumimoji="1" lang="ko-KR" altLang="en-US" sz="1000" b="0" i="0" u="none" strike="noStrike" kern="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개인</a:t>
            </a:r>
            <a:r>
              <a:rPr kumimoji="1" lang="en-US" altLang="ko-KR" sz="1000" b="0" i="0" u="none" strike="noStrike" kern="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)</a:t>
            </a:r>
            <a:r>
              <a:rPr kumimoji="1" lang="ko-KR" altLang="en-US" sz="1000" b="0" i="0" u="none" strike="noStrike" kern="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정보보안 </a:t>
            </a:r>
            <a:r>
              <a:rPr kumimoji="1" lang="en-US" altLang="ko-KR" sz="1000" b="0" i="0" u="none" strike="noStrike" kern="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ISP</a:t>
            </a:r>
            <a:r>
              <a:rPr kumimoji="1" lang="ko-KR" altLang="en-US" sz="1000" b="0" i="0" u="none" strike="noStrike" kern="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수립</a:t>
            </a:r>
            <a:endParaRPr kumimoji="1" lang="en-US" altLang="ko-KR" sz="1000" b="0" i="0" u="none" strike="noStrike" kern="0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108000" marR="0" lvl="0" indent="-108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000" b="0" i="0" u="none" strike="noStrike" kern="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종합적 </a:t>
            </a:r>
            <a:r>
              <a:rPr kumimoji="1" lang="en-US" altLang="ko-KR" sz="1000" b="0" i="0" u="none" strike="noStrike" kern="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(</a:t>
            </a:r>
            <a:r>
              <a:rPr kumimoji="1" lang="ko-KR" altLang="en-US" sz="1000" b="0" i="0" u="none" strike="noStrike" kern="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개인</a:t>
            </a:r>
            <a:r>
              <a:rPr kumimoji="1" lang="en-US" altLang="ko-KR" sz="1000" b="0" i="0" u="none" strike="noStrike" kern="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)</a:t>
            </a:r>
            <a:r>
              <a:rPr kumimoji="1" lang="ko-KR" altLang="en-US" sz="1000" b="0" i="0" u="none" strike="noStrike" kern="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보안전략수립</a:t>
            </a:r>
            <a:endParaRPr kumimoji="1" lang="en-US" altLang="ko-KR" sz="1000" b="0" i="0" u="none" strike="noStrike" kern="0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108000" marR="0" lvl="0" indent="-108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000" b="0" i="0" u="none" strike="noStrike" kern="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전사적 </a:t>
            </a:r>
            <a:r>
              <a:rPr kumimoji="1" lang="en-US" altLang="ko-KR" sz="1000" b="0" i="0" u="none" strike="noStrike" kern="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(</a:t>
            </a:r>
            <a:r>
              <a:rPr kumimoji="1" lang="ko-KR" altLang="en-US" sz="1000" b="0" i="0" u="none" strike="noStrike" kern="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개인</a:t>
            </a:r>
            <a:r>
              <a:rPr kumimoji="1" lang="en-US" altLang="ko-KR" sz="1000" b="0" i="0" u="none" strike="noStrike" kern="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)</a:t>
            </a:r>
            <a:r>
              <a:rPr kumimoji="1" lang="ko-KR" altLang="en-US" sz="1000" b="0" i="0" u="none" strike="noStrike" kern="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보안전략수립</a:t>
            </a:r>
            <a:endParaRPr kumimoji="1" lang="en-US" altLang="ko-KR" sz="1000" b="0" i="0" u="none" strike="noStrike" kern="0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0" name="내용 개체 틀 1"/>
          <p:cNvSpPr txBox="1">
            <a:spLocks/>
          </p:cNvSpPr>
          <p:nvPr/>
        </p:nvSpPr>
        <p:spPr bwMode="auto">
          <a:xfrm>
            <a:off x="5239412" y="813122"/>
            <a:ext cx="2035306" cy="334266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Arial Narrow" pitchFamily="34" charset="0"/>
              <a:buChar char="-"/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1430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6002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 Narrow" pitchFamily="34" charset="0"/>
              <a:buChar char="-"/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20574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9718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4290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862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5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보안인증 컨설팅 방법론</a:t>
            </a:r>
            <a:br>
              <a:rPr kumimoji="1" lang="en-US" altLang="ko-KR" sz="105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</a:br>
            <a:r>
              <a:rPr kumimoji="1" lang="en-US" altLang="ko-KR" sz="105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(WK-CRCM)</a:t>
            </a:r>
            <a:endParaRPr kumimoji="1" lang="ko-KR" altLang="en-US" sz="105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1" name="내용 개체 틀 1"/>
          <p:cNvSpPr txBox="1">
            <a:spLocks/>
          </p:cNvSpPr>
          <p:nvPr/>
        </p:nvSpPr>
        <p:spPr bwMode="auto">
          <a:xfrm>
            <a:off x="5246882" y="1190261"/>
            <a:ext cx="2039633" cy="47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Arial Narrow" pitchFamily="34" charset="0"/>
              <a:buChar char="-"/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1430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6002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 Narrow" pitchFamily="34" charset="0"/>
              <a:buChar char="-"/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20574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9718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4290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862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08000" marR="0" lvl="0" indent="-1080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en-US" altLang="ko-KR" sz="1000" b="0" i="0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(</a:t>
            </a:r>
            <a:r>
              <a:rPr kumimoji="1" lang="ko-KR" altLang="en-US" sz="1000" b="0" i="0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개인</a:t>
            </a:r>
            <a:r>
              <a:rPr kumimoji="1" lang="en-US" altLang="ko-KR" sz="1000" b="0" i="0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)</a:t>
            </a:r>
            <a:r>
              <a:rPr kumimoji="1" lang="ko-KR" altLang="en-US" sz="1000" b="0" i="0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정보보호 관리과정 수립</a:t>
            </a:r>
            <a:endParaRPr kumimoji="1" lang="en-US" altLang="ko-KR" sz="1000" b="0" i="0" u="none" strike="noStrike" kern="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108000" marR="0" lvl="0" indent="-1080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en-US" altLang="ko-KR" sz="1000" b="0" i="0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(</a:t>
            </a:r>
            <a:r>
              <a:rPr kumimoji="1" lang="ko-KR" altLang="en-US" sz="1000" b="0" i="0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개인</a:t>
            </a:r>
            <a:r>
              <a:rPr kumimoji="1" lang="en-US" altLang="ko-KR" sz="1000" b="0" i="0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)</a:t>
            </a:r>
            <a:r>
              <a:rPr kumimoji="1" lang="ko-KR" altLang="en-US" sz="1000" b="0" i="0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정보보호 인증 체계 수립</a:t>
            </a:r>
            <a:endParaRPr kumimoji="1" lang="en-US" altLang="ko-KR" sz="1000" b="0" i="0" u="none" strike="noStrike" kern="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108000" marR="0" lvl="0" indent="-1080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000" b="0" i="0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개인정보 영향평가 수행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573" y="813122"/>
            <a:ext cx="2072182" cy="83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70" y="813122"/>
            <a:ext cx="2072182" cy="83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내용 개체 틀 1"/>
          <p:cNvSpPr txBox="1">
            <a:spLocks/>
          </p:cNvSpPr>
          <p:nvPr/>
        </p:nvSpPr>
        <p:spPr bwMode="auto">
          <a:xfrm>
            <a:off x="416496" y="715141"/>
            <a:ext cx="390810" cy="221167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vert="eaVert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Arial Narrow" pitchFamily="34" charset="0"/>
              <a:buChar char="-"/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1430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6002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 Narrow" pitchFamily="34" charset="0"/>
              <a:buChar char="-"/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20574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9718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4290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862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2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rPr>
              <a:t>관리 부문</a:t>
            </a:r>
          </a:p>
        </p:txBody>
      </p:sp>
      <p:sp>
        <p:nvSpPr>
          <p:cNvPr id="35" name="내용 개체 틀 1"/>
          <p:cNvSpPr txBox="1">
            <a:spLocks/>
          </p:cNvSpPr>
          <p:nvPr/>
        </p:nvSpPr>
        <p:spPr bwMode="auto">
          <a:xfrm>
            <a:off x="904711" y="1926025"/>
            <a:ext cx="2015153" cy="334266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Arial Narrow" pitchFamily="34" charset="0"/>
              <a:buChar char="-"/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1430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6002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 Narrow" pitchFamily="34" charset="0"/>
              <a:buChar char="-"/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20574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9718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4290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862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5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보안조직 컨설팅 방법론</a:t>
            </a:r>
            <a:br>
              <a:rPr kumimoji="1" lang="en-US" altLang="ko-KR" sz="105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</a:br>
            <a:r>
              <a:rPr kumimoji="1" lang="en-US" altLang="ko-KR" sz="105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(WK-OACM)</a:t>
            </a:r>
            <a:endParaRPr kumimoji="1" lang="ko-KR" altLang="en-US" sz="105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6" name="내용 개체 틀 1"/>
          <p:cNvSpPr txBox="1">
            <a:spLocks/>
          </p:cNvSpPr>
          <p:nvPr/>
        </p:nvSpPr>
        <p:spPr bwMode="auto">
          <a:xfrm>
            <a:off x="902105" y="2295512"/>
            <a:ext cx="1887499" cy="47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Arial Narrow" pitchFamily="34" charset="0"/>
              <a:buChar char="-"/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1430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6002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 Narrow" pitchFamily="34" charset="0"/>
              <a:buChar char="-"/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20574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9718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4290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862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08000" marR="0" lvl="0" indent="-1080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000" b="0" i="0" u="none" strike="noStrike" kern="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보안 전담 조직의 업무 량  및 관련 현황  분석</a:t>
            </a:r>
            <a:endParaRPr kumimoji="1" lang="en-US" altLang="ko-KR" sz="1000" b="0" i="0" u="none" strike="noStrike" kern="0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108000" marR="0" lvl="0" indent="-1080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000" b="0" i="0" u="non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보안조직 최적화 개선방안 수립</a:t>
            </a:r>
            <a:endParaRPr kumimoji="1" lang="en-US" altLang="ko-KR" sz="1000" b="0" i="0" u="none" kern="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7" name="내용 개체 틀 1"/>
          <p:cNvSpPr txBox="1">
            <a:spLocks/>
          </p:cNvSpPr>
          <p:nvPr/>
        </p:nvSpPr>
        <p:spPr bwMode="auto">
          <a:xfrm>
            <a:off x="5239412" y="1931165"/>
            <a:ext cx="2035306" cy="334266"/>
          </a:xfrm>
          <a:prstGeom prst="rect">
            <a:avLst/>
          </a:prstGeom>
          <a:solidFill>
            <a:srgbClr val="FFFFFF">
              <a:lumMod val="85000"/>
            </a:srgbClr>
          </a:solidFill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Arial Narrow" pitchFamily="34" charset="0"/>
              <a:buChar char="-"/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1430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6002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 Narrow" pitchFamily="34" charset="0"/>
              <a:buChar char="-"/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20574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9718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4290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862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5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벤치마킹 컨설팅 방법론</a:t>
            </a:r>
            <a:br>
              <a:rPr kumimoji="1" lang="en-US" altLang="ko-KR" sz="105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</a:br>
            <a:r>
              <a:rPr kumimoji="1" lang="en-US" altLang="ko-KR" sz="105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(WK-BMCM)</a:t>
            </a:r>
            <a:endParaRPr kumimoji="1" lang="ko-KR" altLang="en-US" sz="105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8" name="내용 개체 틀 1"/>
          <p:cNvSpPr txBox="1">
            <a:spLocks/>
          </p:cNvSpPr>
          <p:nvPr/>
        </p:nvSpPr>
        <p:spPr bwMode="auto">
          <a:xfrm>
            <a:off x="5246882" y="2280484"/>
            <a:ext cx="2039633" cy="47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just" rtl="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Arial Narrow" pitchFamily="34" charset="0"/>
              <a:buChar char="-"/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1430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6002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 Narrow" pitchFamily="34" charset="0"/>
              <a:buChar char="-"/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2057400" indent="-228600" algn="l" rtl="0" eaLnBrk="0" fontAlgn="base" latinLnBrk="1" hangingPunct="0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5146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9718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4290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886200" indent="-228600" algn="l" rtl="0" fontAlgn="base" latinLnBrk="1">
              <a:lnSpc>
                <a:spcPct val="104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맑은 고딕" pitchFamily="50" charset="-127"/>
              <a:buChar char="§"/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08000" marR="0" lvl="0" indent="-1080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000" b="0" i="0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목표모델 대비 선진사례 선정 및 </a:t>
            </a:r>
            <a:br>
              <a:rPr kumimoji="1" lang="en-US" altLang="ko-KR" sz="1000" b="0" i="0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</a:br>
            <a:r>
              <a:rPr kumimoji="1" lang="ko-KR" altLang="en-US" sz="1000" b="0" i="0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범위 정의</a:t>
            </a:r>
            <a:endParaRPr kumimoji="1" lang="en-US" altLang="ko-KR" sz="1000" b="0" i="0" u="none" strike="noStrike" kern="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108000" marR="0" lvl="0" indent="-1080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1" lang="ko-KR" altLang="en-US" sz="1000" b="0" i="0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선진사례 벤치마킹 방안 제시</a:t>
            </a: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72" y="1928128"/>
            <a:ext cx="2072182" cy="850038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06" y="1931165"/>
            <a:ext cx="2060149" cy="84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3868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240903"/>
            <a:ext cx="2805255" cy="307777"/>
          </a:xfrm>
        </p:spPr>
        <p:txBody>
          <a:bodyPr/>
          <a:lstStyle/>
          <a:p>
            <a:pPr eaLnBrk="1" hangingPunct="1"/>
            <a:r>
              <a:rPr lang="ko-KR" altLang="en-US" sz="2000" dirty="0">
                <a:solidFill>
                  <a:schemeClr val="accent6">
                    <a:lumMod val="25000"/>
                  </a:schemeClr>
                </a:solidFill>
              </a:rPr>
              <a:t>보안솔루션</a:t>
            </a:r>
            <a:r>
              <a:rPr lang="en-US" altLang="ko-KR" sz="2000" dirty="0">
                <a:solidFill>
                  <a:schemeClr val="accent6">
                    <a:lumMod val="25000"/>
                  </a:schemeClr>
                </a:solidFill>
              </a:rPr>
              <a:t>(</a:t>
            </a:r>
            <a:r>
              <a:rPr lang="ko-KR" altLang="en-US" sz="2000" dirty="0">
                <a:solidFill>
                  <a:schemeClr val="accent6">
                    <a:lumMod val="25000"/>
                  </a:schemeClr>
                </a:solidFill>
              </a:rPr>
              <a:t>제품라인업</a:t>
            </a:r>
            <a:r>
              <a:rPr lang="en-US" altLang="ko-KR" sz="2000" dirty="0">
                <a:solidFill>
                  <a:schemeClr val="accent6">
                    <a:lumMod val="25000"/>
                  </a:schemeClr>
                </a:solidFill>
              </a:rPr>
              <a:t>)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5CDF7546-5B53-457F-BF1F-872AA9DC4568}"/>
              </a:ext>
            </a:extLst>
          </p:cNvPr>
          <p:cNvSpPr/>
          <p:nvPr/>
        </p:nvSpPr>
        <p:spPr>
          <a:xfrm>
            <a:off x="-6872" y="188640"/>
            <a:ext cx="188355" cy="396077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왼쪽 대괄호 4"/>
          <p:cNvSpPr/>
          <p:nvPr/>
        </p:nvSpPr>
        <p:spPr bwMode="auto">
          <a:xfrm>
            <a:off x="5673080" y="1487773"/>
            <a:ext cx="1159753" cy="4533515"/>
          </a:xfrm>
          <a:prstGeom prst="leftBracket">
            <a:avLst>
              <a:gd name="adj" fmla="val 12684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8000">
                <a:schemeClr val="bg1">
                  <a:lumMod val="9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0" scaled="1"/>
            <a:tileRect/>
          </a:gradFill>
          <a:ln w="2857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999" y="1227837"/>
            <a:ext cx="2880000" cy="3077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altLang="ko-KR" dirty="0" err="1"/>
              <a:t>WiKi-Shodan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8999" y="2888031"/>
            <a:ext cx="2880000" cy="3077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ko-KR" sz="1400" i="1" dirty="0" err="1">
                <a:solidFill>
                  <a:schemeClr val="bg1"/>
                </a:solidFill>
              </a:rPr>
              <a:t>WiKi</a:t>
            </a:r>
            <a:r>
              <a:rPr lang="en-US" altLang="ko-KR" sz="1400" i="1" dirty="0">
                <a:solidFill>
                  <a:schemeClr val="bg1"/>
                </a:solidFill>
              </a:rPr>
              <a:t>-WS</a:t>
            </a:r>
            <a:endParaRPr lang="ko-KR" altLang="en-US" sz="140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0536" y="2082099"/>
            <a:ext cx="2649600" cy="3077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WiKi-ARMA</a:t>
            </a:r>
            <a:endParaRPr lang="ko-KR" altLang="en-US" dirty="0"/>
          </a:p>
        </p:txBody>
      </p:sp>
      <p:grpSp>
        <p:nvGrpSpPr>
          <p:cNvPr id="9" name="그룹 8"/>
          <p:cNvGrpSpPr/>
          <p:nvPr/>
        </p:nvGrpSpPr>
        <p:grpSpPr>
          <a:xfrm>
            <a:off x="4520952" y="3208232"/>
            <a:ext cx="1317767" cy="828931"/>
            <a:chOff x="3656855" y="2403370"/>
            <a:chExt cx="1368152" cy="899228"/>
          </a:xfrm>
        </p:grpSpPr>
        <p:sp>
          <p:nvSpPr>
            <p:cNvPr id="30" name="구름 29"/>
            <p:cNvSpPr/>
            <p:nvPr/>
          </p:nvSpPr>
          <p:spPr bwMode="auto">
            <a:xfrm>
              <a:off x="3656855" y="2403370"/>
              <a:ext cx="1368152" cy="899228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tx1"/>
                </a:buClr>
                <a:buSzTx/>
                <a:buFont typeface="Times" pitchFamily="18" charset="0"/>
                <a:buNone/>
                <a:tabLst>
                  <a:tab pos="914400" algn="l"/>
                  <a:tab pos="7315200" algn="r"/>
                </a:tabLst>
              </a:pPr>
              <a:endParaRPr kumimoji="0" lang="ko-KR" altLang="en-US" sz="1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22390" y="2691404"/>
              <a:ext cx="837089" cy="3231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ko-KR" sz="1400" b="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Internet</a:t>
              </a:r>
              <a:endParaRPr lang="ko-KR" altLang="en-US" sz="1400" b="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420536" y="3985319"/>
            <a:ext cx="2649600" cy="3077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WiKi-MONSTER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77949" y="1559713"/>
            <a:ext cx="20197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r>
              <a:rPr lang="en-US" altLang="ko-KR" dirty="0"/>
              <a:t>Security Search Engine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20275" y="3230788"/>
            <a:ext cx="20774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r>
              <a:rPr lang="en-US" altLang="ko-KR" dirty="0"/>
              <a:t>Web Application Scanner System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75438" y="2413638"/>
            <a:ext cx="18511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r>
              <a:rPr lang="en-US" altLang="ko-KR" dirty="0"/>
              <a:t>Web Application Firewall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60978" y="4309245"/>
            <a:ext cx="19816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r>
              <a:rPr lang="en-US" altLang="ko-KR" dirty="0"/>
              <a:t>Log and Security Event Monitoring System</a:t>
            </a:r>
            <a:endParaRPr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0647" y="1557691"/>
            <a:ext cx="404357" cy="39991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5499" y="3236115"/>
            <a:ext cx="373252" cy="386583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33519" y="2431949"/>
            <a:ext cx="383702" cy="35724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64535" y="4335478"/>
            <a:ext cx="392523" cy="40134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46443" y="1942715"/>
            <a:ext cx="27731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국가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/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대륙의 공인 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IP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호스트의 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Service port, Vulnerability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를 상시 스캔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저장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사용자에게 다양한 검색기능을 제공</a:t>
            </a:r>
          </a:p>
        </p:txBody>
      </p:sp>
      <p:sp>
        <p:nvSpPr>
          <p:cNvPr id="23" name="TextBox 22"/>
          <p:cNvSpPr txBox="1"/>
          <p:nvPr/>
        </p:nvSpPr>
        <p:spPr>
          <a:xfrm rot="5400000">
            <a:off x="4572292" y="919113"/>
            <a:ext cx="400110" cy="16825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altLang="ko-KR" sz="14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External Network</a:t>
            </a:r>
            <a:endParaRPr lang="ko-KR" altLang="en-US" sz="1400" b="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5400000">
            <a:off x="6410679" y="921341"/>
            <a:ext cx="400110" cy="16825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altLang="ko-KR" sz="14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Internal Network</a:t>
            </a:r>
            <a:endParaRPr lang="ko-KR" altLang="en-US" sz="1400" b="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8999" y="4562270"/>
            <a:ext cx="2880000" cy="3077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WiKi-Dugong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285004" y="4898050"/>
            <a:ext cx="2112698" cy="456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r>
              <a:rPr lang="en-US" altLang="ko-KR" dirty="0"/>
              <a:t>Malware Distribution</a:t>
            </a:r>
          </a:p>
          <a:p>
            <a:r>
              <a:rPr lang="en-US" altLang="ko-KR" dirty="0"/>
              <a:t>Website Detection</a:t>
            </a:r>
            <a:endParaRPr lang="ko-KR" altLang="en-US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5499" y="4916912"/>
            <a:ext cx="373252" cy="38658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6443" y="3651065"/>
            <a:ext cx="27731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r>
              <a:rPr lang="ko-KR" altLang="en-US" dirty="0"/>
              <a:t>웹 어플리케이션을 대상으로 </a:t>
            </a:r>
            <a:r>
              <a:rPr lang="en-US" altLang="ko-KR" dirty="0"/>
              <a:t>OWASP Top10</a:t>
            </a:r>
            <a:r>
              <a:rPr lang="ko-KR" altLang="en-US" dirty="0"/>
              <a:t>에서 권고하는 웹 보안취약점을 </a:t>
            </a:r>
            <a:r>
              <a:rPr lang="ko-KR" altLang="en-US" dirty="0" err="1"/>
              <a:t>스캔하여</a:t>
            </a:r>
            <a:r>
              <a:rPr lang="ko-KR" altLang="en-US" dirty="0"/>
              <a:t> 발견된 취약점을 </a:t>
            </a:r>
            <a:r>
              <a:rPr lang="ko-KR" altLang="en-US" dirty="0" err="1"/>
              <a:t>리포팅</a:t>
            </a:r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34702" y="5341734"/>
            <a:ext cx="27856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r>
              <a:rPr lang="en-US" altLang="ko-KR" dirty="0"/>
              <a:t>Drive-by Download </a:t>
            </a:r>
            <a:r>
              <a:rPr lang="ko-KR" altLang="en-US" dirty="0"/>
              <a:t>취약점을 악용한 </a:t>
            </a:r>
            <a:r>
              <a:rPr lang="en-US" altLang="ko-KR" dirty="0"/>
              <a:t>Malware</a:t>
            </a:r>
            <a:r>
              <a:rPr lang="ko-KR" altLang="en-US" dirty="0"/>
              <a:t>유포 </a:t>
            </a:r>
            <a:r>
              <a:rPr lang="en-US" altLang="ko-KR" dirty="0"/>
              <a:t>URL</a:t>
            </a:r>
            <a:r>
              <a:rPr lang="ko-KR" altLang="en-US" dirty="0"/>
              <a:t> 점검 및 리포팅 </a:t>
            </a:r>
            <a:br>
              <a:rPr lang="en-US" altLang="ko-KR" dirty="0"/>
            </a:br>
            <a:r>
              <a:rPr lang="en-US" altLang="ko-KR" dirty="0"/>
              <a:t>(</a:t>
            </a:r>
            <a:r>
              <a:rPr lang="ko-KR" altLang="en-US" dirty="0"/>
              <a:t>가상이 아닌 실제 </a:t>
            </a:r>
            <a:r>
              <a:rPr lang="en-US" altLang="ko-KR" dirty="0"/>
              <a:t>PC </a:t>
            </a:r>
            <a:r>
              <a:rPr lang="ko-KR" altLang="en-US" dirty="0"/>
              <a:t>및 모바일 기반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2" name="화살표: 오각형 1">
            <a:extLst>
              <a:ext uri="{FF2B5EF4-FFF2-40B4-BE49-F238E27FC236}">
                <a16:creationId xmlns:a16="http://schemas.microsoft.com/office/drawing/2014/main" id="{17B45D67-980E-4C64-B853-97871EBC20E2}"/>
              </a:ext>
            </a:extLst>
          </p:cNvPr>
          <p:cNvSpPr/>
          <p:nvPr/>
        </p:nvSpPr>
        <p:spPr bwMode="auto">
          <a:xfrm>
            <a:off x="848544" y="1279044"/>
            <a:ext cx="154433" cy="205321"/>
          </a:xfrm>
          <a:prstGeom prst="homePlate">
            <a:avLst>
              <a:gd name="adj" fmla="val 10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32" name="화살표: 오각형 31">
            <a:extLst>
              <a:ext uri="{FF2B5EF4-FFF2-40B4-BE49-F238E27FC236}">
                <a16:creationId xmlns:a16="http://schemas.microsoft.com/office/drawing/2014/main" id="{FC3B46A2-26E2-4AB5-BC22-952DE78134B3}"/>
              </a:ext>
            </a:extLst>
          </p:cNvPr>
          <p:cNvSpPr/>
          <p:nvPr/>
        </p:nvSpPr>
        <p:spPr bwMode="auto">
          <a:xfrm>
            <a:off x="848544" y="2928216"/>
            <a:ext cx="154433" cy="205321"/>
          </a:xfrm>
          <a:prstGeom prst="homePlate">
            <a:avLst>
              <a:gd name="adj" fmla="val 10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33" name="화살표: 오각형 32">
            <a:extLst>
              <a:ext uri="{FF2B5EF4-FFF2-40B4-BE49-F238E27FC236}">
                <a16:creationId xmlns:a16="http://schemas.microsoft.com/office/drawing/2014/main" id="{4E1E40BF-4E6C-4A05-A643-72D5A4CB0C7D}"/>
              </a:ext>
            </a:extLst>
          </p:cNvPr>
          <p:cNvSpPr/>
          <p:nvPr/>
        </p:nvSpPr>
        <p:spPr bwMode="auto">
          <a:xfrm>
            <a:off x="848544" y="4613497"/>
            <a:ext cx="154433" cy="205321"/>
          </a:xfrm>
          <a:prstGeom prst="homePlate">
            <a:avLst>
              <a:gd name="adj" fmla="val 10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316AE01-EA24-46A9-8A34-D75354D5A2C0}"/>
              </a:ext>
            </a:extLst>
          </p:cNvPr>
          <p:cNvSpPr/>
          <p:nvPr/>
        </p:nvSpPr>
        <p:spPr bwMode="auto">
          <a:xfrm>
            <a:off x="798999" y="1535614"/>
            <a:ext cx="2880000" cy="1101298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B9A41638-F0B5-4FBF-95FE-7AC0FE524EBD}"/>
              </a:ext>
            </a:extLst>
          </p:cNvPr>
          <p:cNvSpPr/>
          <p:nvPr/>
        </p:nvSpPr>
        <p:spPr bwMode="auto">
          <a:xfrm>
            <a:off x="798999" y="3191798"/>
            <a:ext cx="2880000" cy="1101298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473EC31A-B3B6-4E17-B87D-429E85500CFB}"/>
              </a:ext>
            </a:extLst>
          </p:cNvPr>
          <p:cNvSpPr/>
          <p:nvPr/>
        </p:nvSpPr>
        <p:spPr bwMode="auto">
          <a:xfrm>
            <a:off x="798999" y="4868408"/>
            <a:ext cx="2880000" cy="1101298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21D098-A734-4991-9B17-FB5D40CF297E}"/>
              </a:ext>
            </a:extLst>
          </p:cNvPr>
          <p:cNvSpPr txBox="1"/>
          <p:nvPr/>
        </p:nvSpPr>
        <p:spPr>
          <a:xfrm>
            <a:off x="6564535" y="2793150"/>
            <a:ext cx="24017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웹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어플리케이션에 대한 다양한 공격을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(OWASP Top10, CWE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등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)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탐지 및 방어하는 시스템</a:t>
            </a:r>
          </a:p>
        </p:txBody>
      </p:sp>
      <p:sp>
        <p:nvSpPr>
          <p:cNvPr id="38" name="화살표: 오각형 37">
            <a:extLst>
              <a:ext uri="{FF2B5EF4-FFF2-40B4-BE49-F238E27FC236}">
                <a16:creationId xmlns:a16="http://schemas.microsoft.com/office/drawing/2014/main" id="{1950EE61-6234-42A8-B8F3-894EEE655237}"/>
              </a:ext>
            </a:extLst>
          </p:cNvPr>
          <p:cNvSpPr/>
          <p:nvPr/>
        </p:nvSpPr>
        <p:spPr bwMode="auto">
          <a:xfrm>
            <a:off x="6456302" y="2130343"/>
            <a:ext cx="154433" cy="205321"/>
          </a:xfrm>
          <a:prstGeom prst="homePlate">
            <a:avLst>
              <a:gd name="adj" fmla="val 10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39" name="화살표: 오각형 38">
            <a:extLst>
              <a:ext uri="{FF2B5EF4-FFF2-40B4-BE49-F238E27FC236}">
                <a16:creationId xmlns:a16="http://schemas.microsoft.com/office/drawing/2014/main" id="{EB75B8DF-CE85-442A-8306-8A699FE967D0}"/>
              </a:ext>
            </a:extLst>
          </p:cNvPr>
          <p:cNvSpPr/>
          <p:nvPr/>
        </p:nvSpPr>
        <p:spPr bwMode="auto">
          <a:xfrm>
            <a:off x="6456302" y="4030095"/>
            <a:ext cx="154433" cy="205321"/>
          </a:xfrm>
          <a:prstGeom prst="homePlate">
            <a:avLst>
              <a:gd name="adj" fmla="val 10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9FC537B-E8C0-4740-BD4E-E58EAD787538}"/>
              </a:ext>
            </a:extLst>
          </p:cNvPr>
          <p:cNvSpPr txBox="1"/>
          <p:nvPr/>
        </p:nvSpPr>
        <p:spPr>
          <a:xfrm>
            <a:off x="6564535" y="4714264"/>
            <a:ext cx="2401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각종 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IT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시스템들의 로그와 보안 시스템들의 이벤트를 통합 수집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상관관계 분석으로 위험을 사전에 예방하기 위한 시스템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918972B7-7195-4A3B-B37D-AB753629E14F}"/>
              </a:ext>
            </a:extLst>
          </p:cNvPr>
          <p:cNvSpPr/>
          <p:nvPr/>
        </p:nvSpPr>
        <p:spPr bwMode="auto">
          <a:xfrm>
            <a:off x="6420536" y="4291993"/>
            <a:ext cx="2649600" cy="1299242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23AF083D-1641-49B9-A123-1294E86070FA}"/>
              </a:ext>
            </a:extLst>
          </p:cNvPr>
          <p:cNvSpPr/>
          <p:nvPr/>
        </p:nvSpPr>
        <p:spPr bwMode="auto">
          <a:xfrm>
            <a:off x="6420536" y="2373910"/>
            <a:ext cx="2649600" cy="1299242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CD15630C-49D6-4320-A33E-089F7E70212B}"/>
              </a:ext>
            </a:extLst>
          </p:cNvPr>
          <p:cNvCxnSpPr>
            <a:stCxn id="3" idx="3"/>
            <a:endCxn id="31" idx="0"/>
          </p:cNvCxnSpPr>
          <p:nvPr/>
        </p:nvCxnSpPr>
        <p:spPr bwMode="auto">
          <a:xfrm>
            <a:off x="3678999" y="2086263"/>
            <a:ext cx="1500840" cy="138748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AAA216CB-8DAA-4CD4-B6ED-ADF988A66BFC}"/>
              </a:ext>
            </a:extLst>
          </p:cNvPr>
          <p:cNvCxnSpPr>
            <a:stCxn id="35" idx="3"/>
            <a:endCxn id="31" idx="1"/>
          </p:cNvCxnSpPr>
          <p:nvPr/>
        </p:nvCxnSpPr>
        <p:spPr bwMode="auto">
          <a:xfrm flipV="1">
            <a:off x="3678999" y="3622700"/>
            <a:ext cx="1097709" cy="11974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82168EA8-8CFD-4E72-8A25-2281F351F7E5}"/>
              </a:ext>
            </a:extLst>
          </p:cNvPr>
          <p:cNvCxnSpPr>
            <a:stCxn id="36" idx="3"/>
            <a:endCxn id="31" idx="2"/>
          </p:cNvCxnSpPr>
          <p:nvPr/>
        </p:nvCxnSpPr>
        <p:spPr bwMode="auto">
          <a:xfrm flipV="1">
            <a:off x="3678999" y="3771651"/>
            <a:ext cx="1500840" cy="164740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CBB1CEF1-D88A-401E-9168-E94DD9239495}"/>
              </a:ext>
            </a:extLst>
          </p:cNvPr>
          <p:cNvSpPr txBox="1"/>
          <p:nvPr/>
        </p:nvSpPr>
        <p:spPr>
          <a:xfrm>
            <a:off x="704528" y="895313"/>
            <a:ext cx="2974471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en-US" altLang="ko-KR" sz="1400" b="0" i="1" dirty="0">
                <a:sym typeface="Wingdings" panose="05000000000000000000" pitchFamily="2" charset="2"/>
              </a:rPr>
              <a:t></a:t>
            </a:r>
            <a:r>
              <a:rPr lang="en-US" altLang="ko-KR" sz="1400" b="0" i="1" dirty="0"/>
              <a:t> </a:t>
            </a:r>
            <a:r>
              <a:rPr lang="ko-KR" altLang="en-US" sz="1400" i="1" dirty="0"/>
              <a:t>공격자 관점의</a:t>
            </a:r>
            <a:r>
              <a:rPr lang="en-US" altLang="ko-KR" sz="1400" i="1" dirty="0"/>
              <a:t> </a:t>
            </a:r>
            <a:r>
              <a:rPr lang="ko-KR" altLang="en-US" sz="1400" i="1" dirty="0"/>
              <a:t>보안제품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3AD812-C529-42E9-B4FB-5341F16FCCA8}"/>
              </a:ext>
            </a:extLst>
          </p:cNvPr>
          <p:cNvSpPr txBox="1"/>
          <p:nvPr/>
        </p:nvSpPr>
        <p:spPr>
          <a:xfrm>
            <a:off x="5673080" y="895313"/>
            <a:ext cx="2974471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en-US" altLang="ko-KR" sz="1400" b="0" i="1" dirty="0">
                <a:sym typeface="Wingdings" panose="05000000000000000000" pitchFamily="2" charset="2"/>
              </a:rPr>
              <a:t></a:t>
            </a:r>
            <a:r>
              <a:rPr lang="en-US" altLang="ko-KR" sz="1400" b="0" i="1" dirty="0"/>
              <a:t> </a:t>
            </a:r>
            <a:r>
              <a:rPr lang="ko-KR" altLang="en-US" sz="1400" i="1" dirty="0"/>
              <a:t>방어자 관점의</a:t>
            </a:r>
            <a:r>
              <a:rPr lang="en-US" altLang="ko-KR" sz="1400" i="1" dirty="0"/>
              <a:t> </a:t>
            </a:r>
            <a:r>
              <a:rPr lang="ko-KR" altLang="en-US" sz="1400" i="1" dirty="0"/>
              <a:t>보안제품</a:t>
            </a:r>
          </a:p>
        </p:txBody>
      </p:sp>
    </p:spTree>
    <p:extLst>
      <p:ext uri="{BB962C8B-B14F-4D97-AF65-F5344CB8AC3E}">
        <p14:creationId xmlns:p14="http://schemas.microsoft.com/office/powerpoint/2010/main" val="142947430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240903"/>
            <a:ext cx="2850139" cy="307777"/>
          </a:xfrm>
        </p:spPr>
        <p:txBody>
          <a:bodyPr/>
          <a:lstStyle/>
          <a:p>
            <a:pPr eaLnBrk="1" hangingPunct="1"/>
            <a:r>
              <a:rPr lang="ko-KR" altLang="en-US" sz="2000" dirty="0">
                <a:solidFill>
                  <a:schemeClr val="accent6">
                    <a:lumMod val="25000"/>
                  </a:schemeClr>
                </a:solidFill>
              </a:rPr>
              <a:t>보안솔루션</a:t>
            </a:r>
            <a:r>
              <a:rPr lang="en-US" altLang="ko-KR" sz="2000" dirty="0">
                <a:solidFill>
                  <a:schemeClr val="accent6">
                    <a:lumMod val="25000"/>
                  </a:schemeClr>
                </a:solidFill>
              </a:rPr>
              <a:t>(Screenshot)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5CDF7546-5B53-457F-BF1F-872AA9DC4568}"/>
              </a:ext>
            </a:extLst>
          </p:cNvPr>
          <p:cNvSpPr/>
          <p:nvPr/>
        </p:nvSpPr>
        <p:spPr>
          <a:xfrm>
            <a:off x="-6872" y="188640"/>
            <a:ext cx="188355" cy="396077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CF9A743-CB75-4CCE-8163-2184D0070A99}"/>
              </a:ext>
            </a:extLst>
          </p:cNvPr>
          <p:cNvSpPr txBox="1"/>
          <p:nvPr/>
        </p:nvSpPr>
        <p:spPr>
          <a:xfrm>
            <a:off x="573872" y="895313"/>
            <a:ext cx="4429449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en-US" altLang="ko-KR" sz="1400" b="0" i="1" dirty="0">
                <a:sym typeface="Wingdings" panose="05000000000000000000" pitchFamily="2" charset="2"/>
              </a:rPr>
              <a:t></a:t>
            </a:r>
            <a:r>
              <a:rPr lang="en-US" altLang="ko-KR" sz="1400" b="0" i="1" dirty="0"/>
              <a:t> </a:t>
            </a:r>
            <a:r>
              <a:rPr lang="en-US" altLang="ko-KR" sz="1400" i="1" dirty="0"/>
              <a:t>WiKi-Shodan (Security</a:t>
            </a:r>
            <a:r>
              <a:rPr lang="ko-KR" altLang="en-US" sz="1400" i="1" dirty="0"/>
              <a:t> </a:t>
            </a:r>
            <a:r>
              <a:rPr lang="en-US" altLang="ko-KR" sz="1400" i="1" dirty="0"/>
              <a:t>search Engine)</a:t>
            </a:r>
            <a:endParaRPr lang="ko-KR" altLang="en-US" sz="1400" i="1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FD3E7480-E088-4EDC-878F-C7607756F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27" y="1380839"/>
            <a:ext cx="4234873" cy="2143905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AC4FF5FD-976D-45D6-8B48-A35D6EFF5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28" y="3789040"/>
            <a:ext cx="4268271" cy="2373758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52355487-168F-4838-91E0-2BFB4C513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032" y="3785751"/>
            <a:ext cx="3913443" cy="2227782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D2BC0977-C917-4CC1-968D-24EE497720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032" y="1337731"/>
            <a:ext cx="3982492" cy="2270891"/>
          </a:xfrm>
          <a:prstGeom prst="rect">
            <a:avLst/>
          </a:prstGeom>
        </p:spPr>
      </p:pic>
      <p:sp>
        <p:nvSpPr>
          <p:cNvPr id="52" name="직사각형 51">
            <a:extLst>
              <a:ext uri="{FF2B5EF4-FFF2-40B4-BE49-F238E27FC236}">
                <a16:creationId xmlns:a16="http://schemas.microsoft.com/office/drawing/2014/main" id="{A5402A32-61BD-4443-84AF-775D7D9548B8}"/>
              </a:ext>
            </a:extLst>
          </p:cNvPr>
          <p:cNvSpPr/>
          <p:nvPr/>
        </p:nvSpPr>
        <p:spPr bwMode="auto">
          <a:xfrm>
            <a:off x="684729" y="3709358"/>
            <a:ext cx="4318592" cy="2549132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45E64D9A-F8E0-4E9D-8771-7E86F94C769D}"/>
              </a:ext>
            </a:extLst>
          </p:cNvPr>
          <p:cNvSpPr/>
          <p:nvPr/>
        </p:nvSpPr>
        <p:spPr bwMode="auto">
          <a:xfrm>
            <a:off x="684729" y="1303826"/>
            <a:ext cx="4318592" cy="2304796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0B9E19B6-9E0E-4AC8-BAF8-5EC3C9A6F627}"/>
              </a:ext>
            </a:extLst>
          </p:cNvPr>
          <p:cNvSpPr/>
          <p:nvPr/>
        </p:nvSpPr>
        <p:spPr bwMode="auto">
          <a:xfrm>
            <a:off x="5163810" y="3709358"/>
            <a:ext cx="4132553" cy="2549132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A8A13B17-A4F4-4DD6-93F2-ADF3B9EAD5B1}"/>
              </a:ext>
            </a:extLst>
          </p:cNvPr>
          <p:cNvSpPr/>
          <p:nvPr/>
        </p:nvSpPr>
        <p:spPr bwMode="auto">
          <a:xfrm>
            <a:off x="5163810" y="1303826"/>
            <a:ext cx="4132553" cy="2304796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3CC7FA3-A106-4C17-A204-10DCC20849F9}"/>
              </a:ext>
            </a:extLst>
          </p:cNvPr>
          <p:cNvSpPr txBox="1"/>
          <p:nvPr/>
        </p:nvSpPr>
        <p:spPr>
          <a:xfrm>
            <a:off x="1497472" y="2230337"/>
            <a:ext cx="2676182" cy="694607"/>
          </a:xfrm>
          <a:prstGeom prst="round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r>
              <a:rPr lang="en-US" altLang="ko-KR" sz="1200" i="1" dirty="0"/>
              <a:t>Status </a:t>
            </a:r>
            <a:r>
              <a:rPr lang="ko-KR" altLang="en-US" sz="1200" i="1" dirty="0"/>
              <a:t>메뉴에 표시되는 </a:t>
            </a:r>
            <a:r>
              <a:rPr lang="en-US" altLang="ko-KR" sz="1200" i="1" dirty="0"/>
              <a:t>Summary</a:t>
            </a:r>
          </a:p>
          <a:p>
            <a:r>
              <a:rPr lang="en-US" altLang="ko-KR" sz="1200" i="1" dirty="0"/>
              <a:t>(Vulnerability Scan + Threat Scan)</a:t>
            </a:r>
            <a:endParaRPr lang="ko-KR" altLang="en-US" sz="1200" i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2F6CE9B-822E-4F25-96B5-AE70E4806642}"/>
              </a:ext>
            </a:extLst>
          </p:cNvPr>
          <p:cNvSpPr txBox="1"/>
          <p:nvPr/>
        </p:nvSpPr>
        <p:spPr>
          <a:xfrm>
            <a:off x="5713491" y="4635248"/>
            <a:ext cx="3033202" cy="694607"/>
          </a:xfrm>
          <a:prstGeom prst="round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r>
              <a:rPr lang="en-US" altLang="ko-KR" sz="1200" i="1" dirty="0"/>
              <a:t>Distributed Scan </a:t>
            </a:r>
            <a:r>
              <a:rPr lang="ko-KR" altLang="en-US" sz="1200" i="1" dirty="0"/>
              <a:t>아키텍처기반으로 구성</a:t>
            </a:r>
            <a:endParaRPr lang="en-US" altLang="ko-KR" sz="1200" i="1" dirty="0"/>
          </a:p>
          <a:p>
            <a:r>
              <a:rPr lang="ko-KR" altLang="en-US" sz="1200" i="1" dirty="0"/>
              <a:t>모든 서버들의 성능</a:t>
            </a:r>
            <a:r>
              <a:rPr lang="en-US" altLang="ko-KR" sz="1200" i="1" dirty="0"/>
              <a:t>/</a:t>
            </a:r>
            <a:r>
              <a:rPr lang="ko-KR" altLang="en-US" sz="1200" i="1" dirty="0"/>
              <a:t>기능상태 모니터링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C8AC179-6D39-4681-92AE-E30BF854F574}"/>
              </a:ext>
            </a:extLst>
          </p:cNvPr>
          <p:cNvSpPr txBox="1"/>
          <p:nvPr/>
        </p:nvSpPr>
        <p:spPr>
          <a:xfrm>
            <a:off x="5713491" y="2239241"/>
            <a:ext cx="3033202" cy="676799"/>
          </a:xfrm>
          <a:prstGeom prst="round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r>
              <a:rPr lang="ko-KR" altLang="en-US" sz="1200" i="1" dirty="0"/>
              <a:t>누적된 많은 스캔결과 데이터를 분석</a:t>
            </a:r>
            <a:endParaRPr lang="en-US" altLang="ko-KR" sz="1200" i="1" dirty="0"/>
          </a:p>
          <a:p>
            <a:r>
              <a:rPr lang="ko-KR" altLang="en-US" sz="1200" i="1" dirty="0"/>
              <a:t>위험현황</a:t>
            </a:r>
            <a:r>
              <a:rPr lang="en-US" altLang="ko-KR" sz="1200" i="1" dirty="0"/>
              <a:t>(</a:t>
            </a:r>
            <a:r>
              <a:rPr lang="ko-KR" altLang="en-US" sz="1200" i="1" dirty="0"/>
              <a:t>취약점 스코어</a:t>
            </a:r>
            <a:r>
              <a:rPr lang="en-US" altLang="ko-KR" sz="1200" i="1" dirty="0"/>
              <a:t>, </a:t>
            </a:r>
            <a:r>
              <a:rPr lang="ko-KR" altLang="en-US" sz="1200" i="1" dirty="0"/>
              <a:t>위협 스코어</a:t>
            </a:r>
            <a:r>
              <a:rPr lang="en-US" altLang="ko-KR" sz="1200" i="1" dirty="0"/>
              <a:t>)</a:t>
            </a:r>
            <a:endParaRPr lang="ko-KR" altLang="en-US" sz="1200" i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65EB3E8-15C5-4030-B3E6-EF336C8691F3}"/>
              </a:ext>
            </a:extLst>
          </p:cNvPr>
          <p:cNvSpPr txBox="1"/>
          <p:nvPr/>
        </p:nvSpPr>
        <p:spPr>
          <a:xfrm>
            <a:off x="1497472" y="4635248"/>
            <a:ext cx="2676182" cy="694607"/>
          </a:xfrm>
          <a:prstGeom prst="round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r>
              <a:rPr lang="ko-KR" altLang="en-US" sz="1200" i="1" dirty="0"/>
              <a:t>약 </a:t>
            </a:r>
            <a:r>
              <a:rPr lang="en-US" altLang="ko-KR" sz="1200" i="1" dirty="0"/>
              <a:t>60</a:t>
            </a:r>
            <a:r>
              <a:rPr lang="ko-KR" altLang="en-US" sz="1200" i="1" dirty="0"/>
              <a:t>여가지 검색어를 이용한</a:t>
            </a:r>
            <a:endParaRPr lang="en-US" altLang="ko-KR" sz="1200" i="1" dirty="0"/>
          </a:p>
          <a:p>
            <a:r>
              <a:rPr lang="ko-KR" altLang="en-US" sz="1200" i="1" dirty="0"/>
              <a:t>취약점과 위협의 누적스캔결과 조회</a:t>
            </a:r>
            <a:endParaRPr lang="en-US" altLang="ko-KR" sz="1200" i="1" dirty="0"/>
          </a:p>
        </p:txBody>
      </p:sp>
    </p:spTree>
    <p:extLst>
      <p:ext uri="{BB962C8B-B14F-4D97-AF65-F5344CB8AC3E}">
        <p14:creationId xmlns:p14="http://schemas.microsoft.com/office/powerpoint/2010/main" val="29257197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>
            <a:extLst>
              <a:ext uri="{FF2B5EF4-FFF2-40B4-BE49-F238E27FC236}">
                <a16:creationId xmlns:a16="http://schemas.microsoft.com/office/drawing/2014/main" id="{0BAD9962-5E0A-4630-869B-0991448AB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067" y="4330600"/>
            <a:ext cx="3982204" cy="178813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24E2C33-7D9A-4AC2-9539-C9AD8B099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70" y="1436347"/>
            <a:ext cx="4155308" cy="4671982"/>
          </a:xfrm>
          <a:prstGeom prst="rect">
            <a:avLst/>
          </a:prstGeom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240903"/>
            <a:ext cx="2850139" cy="307777"/>
          </a:xfrm>
        </p:spPr>
        <p:txBody>
          <a:bodyPr/>
          <a:lstStyle/>
          <a:p>
            <a:pPr eaLnBrk="1" hangingPunct="1"/>
            <a:r>
              <a:rPr lang="ko-KR" altLang="en-US" sz="2000" dirty="0">
                <a:solidFill>
                  <a:schemeClr val="accent6">
                    <a:lumMod val="25000"/>
                  </a:schemeClr>
                </a:solidFill>
              </a:rPr>
              <a:t>보안솔루션</a:t>
            </a:r>
            <a:r>
              <a:rPr lang="en-US" altLang="ko-KR" sz="2000" dirty="0">
                <a:solidFill>
                  <a:schemeClr val="accent6">
                    <a:lumMod val="25000"/>
                  </a:schemeClr>
                </a:solidFill>
              </a:rPr>
              <a:t>(Screenshot)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5CDF7546-5B53-457F-BF1F-872AA9DC4568}"/>
              </a:ext>
            </a:extLst>
          </p:cNvPr>
          <p:cNvSpPr/>
          <p:nvPr/>
        </p:nvSpPr>
        <p:spPr>
          <a:xfrm>
            <a:off x="-6872" y="188640"/>
            <a:ext cx="188355" cy="396077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CF9A743-CB75-4CCE-8163-2184D0070A99}"/>
              </a:ext>
            </a:extLst>
          </p:cNvPr>
          <p:cNvSpPr txBox="1"/>
          <p:nvPr/>
        </p:nvSpPr>
        <p:spPr>
          <a:xfrm>
            <a:off x="573872" y="895313"/>
            <a:ext cx="4429449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en-US" altLang="ko-KR" sz="1400" b="0" i="1" dirty="0">
                <a:sym typeface="Wingdings" panose="05000000000000000000" pitchFamily="2" charset="2"/>
              </a:rPr>
              <a:t></a:t>
            </a:r>
            <a:r>
              <a:rPr lang="en-US" altLang="ko-KR" sz="1400" b="0" i="1" dirty="0"/>
              <a:t> </a:t>
            </a:r>
            <a:r>
              <a:rPr lang="en-US" altLang="ko-KR" sz="1400" i="1" dirty="0"/>
              <a:t>WiKi-ARMA (Web Application Firewall)</a:t>
            </a:r>
            <a:endParaRPr lang="ko-KR" altLang="en-US" sz="1400" i="1" dirty="0"/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45E64D9A-F8E0-4E9D-8771-7E86F94C769D}"/>
              </a:ext>
            </a:extLst>
          </p:cNvPr>
          <p:cNvSpPr/>
          <p:nvPr/>
        </p:nvSpPr>
        <p:spPr bwMode="auto">
          <a:xfrm>
            <a:off x="684729" y="1303826"/>
            <a:ext cx="4318592" cy="4954664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0B9E19B6-9E0E-4AC8-BAF8-5EC3C9A6F627}"/>
              </a:ext>
            </a:extLst>
          </p:cNvPr>
          <p:cNvSpPr/>
          <p:nvPr/>
        </p:nvSpPr>
        <p:spPr bwMode="auto">
          <a:xfrm>
            <a:off x="5163810" y="4226110"/>
            <a:ext cx="4132553" cy="203238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A8A13B17-A4F4-4DD6-93F2-ADF3B9EAD5B1}"/>
              </a:ext>
            </a:extLst>
          </p:cNvPr>
          <p:cNvSpPr/>
          <p:nvPr/>
        </p:nvSpPr>
        <p:spPr bwMode="auto">
          <a:xfrm>
            <a:off x="5163810" y="1303826"/>
            <a:ext cx="4132553" cy="2845254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3CC7FA3-A106-4C17-A204-10DCC20849F9}"/>
              </a:ext>
            </a:extLst>
          </p:cNvPr>
          <p:cNvSpPr txBox="1"/>
          <p:nvPr/>
        </p:nvSpPr>
        <p:spPr>
          <a:xfrm>
            <a:off x="1763547" y="3142468"/>
            <a:ext cx="2676182" cy="504056"/>
          </a:xfrm>
          <a:prstGeom prst="round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r>
              <a:rPr lang="en-US" altLang="ko-KR" sz="1200" i="1" dirty="0"/>
              <a:t>WAF Main menu</a:t>
            </a:r>
            <a:endParaRPr lang="ko-KR" altLang="en-US" sz="1200" i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2F6CE9B-822E-4F25-96B5-AE70E4806642}"/>
              </a:ext>
            </a:extLst>
          </p:cNvPr>
          <p:cNvSpPr txBox="1"/>
          <p:nvPr/>
        </p:nvSpPr>
        <p:spPr>
          <a:xfrm>
            <a:off x="5988101" y="5307521"/>
            <a:ext cx="2757456" cy="550378"/>
          </a:xfrm>
          <a:prstGeom prst="round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r>
              <a:rPr lang="en-US" altLang="ko-KR" sz="1200" i="1" dirty="0"/>
              <a:t>WAF </a:t>
            </a:r>
            <a:r>
              <a:rPr lang="ko-KR" altLang="en-US" sz="1200" i="1" dirty="0"/>
              <a:t>탐지 및 차단을 위한 </a:t>
            </a:r>
            <a:endParaRPr lang="en-US" altLang="ko-KR" sz="1200" i="1" dirty="0"/>
          </a:p>
          <a:p>
            <a:r>
              <a:rPr lang="en-US" altLang="ko-KR" sz="1200" i="1" dirty="0"/>
              <a:t>Rule Management </a:t>
            </a:r>
            <a:r>
              <a:rPr lang="ko-KR" altLang="en-US" sz="1200" i="1" dirty="0"/>
              <a:t>기능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D53B746F-3AB6-4990-B8CA-580877CE5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067" y="2773328"/>
            <a:ext cx="3936921" cy="126924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3EA4385E-6D15-428E-818F-9BBC949EB2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9067" y="1467532"/>
            <a:ext cx="3982204" cy="1139506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1C8AC179-6D39-4681-92AE-E30BF854F574}"/>
              </a:ext>
            </a:extLst>
          </p:cNvPr>
          <p:cNvSpPr txBox="1"/>
          <p:nvPr/>
        </p:nvSpPr>
        <p:spPr>
          <a:xfrm>
            <a:off x="5988101" y="2295650"/>
            <a:ext cx="2757456" cy="676799"/>
          </a:xfrm>
          <a:prstGeom prst="round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r>
              <a:rPr lang="en-US" altLang="ko-KR" sz="1200" i="1" dirty="0"/>
              <a:t>WAF</a:t>
            </a:r>
            <a:r>
              <a:rPr lang="ko-KR" altLang="en-US" sz="1200" i="1" dirty="0"/>
              <a:t>에서 탐지된 </a:t>
            </a:r>
            <a:endParaRPr lang="en-US" altLang="ko-KR" sz="1200" i="1" dirty="0"/>
          </a:p>
          <a:p>
            <a:r>
              <a:rPr lang="ko-KR" altLang="en-US" sz="1200" i="1" dirty="0"/>
              <a:t>공격 및 이벤트에 대한 검색기능</a:t>
            </a:r>
          </a:p>
        </p:txBody>
      </p:sp>
    </p:spTree>
    <p:extLst>
      <p:ext uri="{BB962C8B-B14F-4D97-AF65-F5344CB8AC3E}">
        <p14:creationId xmlns:p14="http://schemas.microsoft.com/office/powerpoint/2010/main" val="225639499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D8AB2E5B-CA6A-4625-BCBD-483ACE13B9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144312"/>
            <a:ext cx="9906000" cy="27038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12799" y="1928770"/>
            <a:ext cx="4760481" cy="778336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 anchor="ctr">
            <a:noAutofit/>
          </a:bodyPr>
          <a:lstStyle/>
          <a:p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4964" y="1628800"/>
            <a:ext cx="4760481" cy="8561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n-US" altLang="ko-KR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End</a:t>
            </a:r>
            <a:r>
              <a:rPr lang="ko-KR" altLang="en-US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ko-KR" altLang="en-US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Document</a:t>
            </a:r>
            <a:endParaRPr lang="ko-KR" altLang="en-US" sz="3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363" y="4159731"/>
            <a:ext cx="9722535" cy="99746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r>
              <a:rPr lang="en-US" altLang="ko-KR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TEL : 02-322-4688 | Fax : 02-322-4646 | E-mail : info@wikisecurity.net</a:t>
            </a:r>
          </a:p>
          <a:p>
            <a:pPr algn="l"/>
            <a:r>
              <a:rPr lang="ko-KR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㈜</a:t>
            </a:r>
            <a:r>
              <a:rPr lang="ko-KR" altLang="en-US" sz="14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위키시큐리티</a:t>
            </a:r>
            <a:r>
              <a:rPr lang="ko-KR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서울특별시 금천구 가산동 </a:t>
            </a:r>
            <a:r>
              <a:rPr lang="en-US" altLang="ko-KR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550-9</a:t>
            </a:r>
            <a:r>
              <a:rPr lang="ko-KR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번지 에이스가산타워 </a:t>
            </a:r>
            <a:r>
              <a:rPr lang="en-US" altLang="ko-KR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1910</a:t>
            </a:r>
            <a:r>
              <a:rPr lang="ko-KR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호</a:t>
            </a:r>
          </a:p>
          <a:p>
            <a:pPr algn="l"/>
            <a:r>
              <a:rPr lang="en-US" altLang="ko-KR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http://www.wikisecurity.net KR) http://wiki.wikisecurity.net EN) http://rura.wikisecurity.net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19" y="3815894"/>
            <a:ext cx="1750929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altLang="ko-K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CONTACT POINT</a:t>
            </a:r>
            <a:endParaRPr lang="ko-KR" altLang="en-US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188678"/>
            <a:ext cx="1096454" cy="396000"/>
          </a:xfrm>
        </p:spPr>
        <p:txBody>
          <a:bodyPr>
            <a:noAutofit/>
          </a:bodyPr>
          <a:lstStyle/>
          <a:p>
            <a:pPr eaLnBrk="1" hangingPunct="1"/>
            <a:r>
              <a:rPr lang="ko-KR" altLang="en-US" sz="2000" dirty="0">
                <a:solidFill>
                  <a:schemeClr val="accent6">
                    <a:lumMod val="25000"/>
                  </a:schemeClr>
                </a:solidFill>
              </a:rPr>
              <a:t>주요 연혁</a:t>
            </a:r>
            <a:endParaRPr lang="en-US" altLang="ko-KR" sz="20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2017" y="1340768"/>
            <a:ext cx="6094427" cy="130747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  <a:effectLst/>
        </p:spPr>
        <p:txBody>
          <a:bodyPr wrap="square" rtlCol="0" anchor="ctr">
            <a:noAutofit/>
          </a:bodyPr>
          <a:lstStyle/>
          <a:p>
            <a:pPr marL="174625" indent="-174625" algn="l">
              <a:buFont typeface="Wingdings" panose="05000000000000000000" pitchFamily="2" charset="2"/>
              <a:buChar char="§"/>
            </a:pP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사세확장 및 사옥구매 이전 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(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서울특별시 가산디지털로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)</a:t>
            </a:r>
          </a:p>
          <a:p>
            <a:pPr marL="174625" indent="-174625" algn="l">
              <a:buFont typeface="Wingdings" panose="05000000000000000000" pitchFamily="2" charset="2"/>
              <a:buChar char="§"/>
            </a:pP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국내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KB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국민은행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삼성카드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SK</a:t>
            </a:r>
            <a:r>
              <a:rPr lang="ko-KR" altLang="en-US" sz="12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텔레콤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인천국제공항공사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KISA,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지역정보개발원 등</a:t>
            </a:r>
            <a:endParaRPr lang="en-US" altLang="ko-KR" sz="120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74625" indent="-174625" algn="l">
              <a:buFont typeface="Wingdings" panose="05000000000000000000" pitchFamily="2" charset="2"/>
              <a:buChar char="§"/>
            </a:pP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해외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Kosovo 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국세청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(TAK), KT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Rwanda Networks(Rwanda), AOS Ltd(Rwanda)</a:t>
            </a:r>
          </a:p>
          <a:p>
            <a:pPr marL="174625" indent="-174625" algn="l">
              <a:buFont typeface="Wingdings" panose="05000000000000000000" pitchFamily="2" charset="2"/>
              <a:buChar char="§"/>
            </a:pP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MOU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체결</a:t>
            </a:r>
            <a:b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</a:b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- 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홍콩법인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 GBT International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(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글로벌사업부문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)</a:t>
            </a:r>
          </a:p>
          <a:p>
            <a:pPr algn="l"/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   - 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법무법인 </a:t>
            </a:r>
            <a:r>
              <a:rPr lang="ko-KR" altLang="en-US" sz="12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변호사민병철법률사무소와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(Legal Advice 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부문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32017" y="3057317"/>
            <a:ext cx="6094427" cy="14518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  <a:effectLst/>
        </p:spPr>
        <p:txBody>
          <a:bodyPr wrap="square" rtlCol="0" anchor="ctr">
            <a:noAutofit/>
          </a:bodyPr>
          <a:lstStyle/>
          <a:p>
            <a:pPr marL="174625" indent="-174625" algn="l">
              <a:buFont typeface="Wingdings" panose="05000000000000000000" pitchFamily="2" charset="2"/>
              <a:buChar char="§"/>
            </a:pP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국내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LG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전자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KT, 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삼성카드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GS</a:t>
            </a:r>
            <a:r>
              <a:rPr lang="ko-KR" altLang="en-US" sz="12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칼텍스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KB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국민은행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BC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카드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헌법재판소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환경부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등</a:t>
            </a:r>
            <a:b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</a:b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해외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Moldova 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통신기술부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(MTIC), Philippine 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국가통신위원회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(NTC)</a:t>
            </a:r>
            <a:endParaRPr lang="ko-KR" alt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74625" indent="-174625" algn="l">
              <a:buFont typeface="Wingdings" panose="05000000000000000000" pitchFamily="2" charset="2"/>
              <a:buChar char="§"/>
            </a:pP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발명특허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: 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원격 보안취약점 진단장치 및 방법 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(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특허청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)</a:t>
            </a:r>
          </a:p>
          <a:p>
            <a:pPr marL="174625" indent="-174625" algn="l">
              <a:buFont typeface="Wingdings" panose="05000000000000000000" pitchFamily="2" charset="2"/>
              <a:buChar char="§"/>
            </a:pP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발명특허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: 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네트워크 공격상황 분석 방법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 (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특허청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)</a:t>
            </a:r>
          </a:p>
          <a:p>
            <a:pPr marL="174625" indent="-174625" algn="l">
              <a:buFont typeface="Wingdings" panose="05000000000000000000" pitchFamily="2" charset="2"/>
              <a:buChar char="§"/>
            </a:pP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MOU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체결</a:t>
            </a:r>
            <a:b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</a:b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- 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필리핀 </a:t>
            </a:r>
            <a:r>
              <a:rPr lang="en-US" altLang="ko-KR" sz="12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GloDers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 College (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교육부문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)</a:t>
            </a:r>
          </a:p>
          <a:p>
            <a:pPr algn="l"/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   - (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사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)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정보통신서비스연구원 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(</a:t>
            </a:r>
            <a:r>
              <a:rPr lang="en-US" altLang="ko-KR" sz="12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SchoolNet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사업부문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32017" y="4941327"/>
            <a:ext cx="6094427" cy="107996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  <a:effectLst/>
        </p:spPr>
        <p:txBody>
          <a:bodyPr wrap="square" rtlCol="0" anchor="ctr">
            <a:noAutofit/>
          </a:bodyPr>
          <a:lstStyle/>
          <a:p>
            <a:pPr marL="174625" indent="-174625" algn="l">
              <a:buFont typeface="Wingdings" panose="05000000000000000000" pitchFamily="2" charset="2"/>
              <a:buChar char="§"/>
            </a:pP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국내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SK</a:t>
            </a:r>
            <a:r>
              <a:rPr lang="ko-KR" altLang="en-US" sz="12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텔레콤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12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신한금융그룹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7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개사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삼성전자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KB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국민은행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대검찰청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YES24, </a:t>
            </a:r>
            <a:b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</a:b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     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대우건설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Veolia Water Korea, GS</a:t>
            </a:r>
            <a:r>
              <a:rPr lang="ko-KR" altLang="en-US" sz="12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칼텍스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등</a:t>
            </a:r>
            <a:endParaRPr lang="en-US" altLang="ko-KR" sz="120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74625" indent="-174625" algn="l">
              <a:buFont typeface="Wingdings" panose="05000000000000000000" pitchFamily="2" charset="2"/>
              <a:buChar char="§"/>
            </a:pP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해외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Ecuador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정보사회부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(MINTEL), Colombia(MTIC), </a:t>
            </a:r>
            <a:b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</a:b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     Rwanda(</a:t>
            </a:r>
            <a:r>
              <a:rPr lang="ko-KR" altLang="en-US" sz="12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대통령궁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), Myanmar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우정통신부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(MCPT)</a:t>
            </a:r>
            <a:endParaRPr lang="ko-KR" alt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74625" indent="-174625" algn="l">
              <a:buFont typeface="Wingdings" panose="05000000000000000000" pitchFamily="2" charset="2"/>
              <a:buChar char="§"/>
            </a:pP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기업부설연구소 인정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(KOITA), 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벤처기업 인증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(KIBO)</a:t>
            </a:r>
          </a:p>
        </p:txBody>
      </p:sp>
      <p:cxnSp>
        <p:nvCxnSpPr>
          <p:cNvPr id="12" name="Straight Arrow Connector 10">
            <a:extLst>
              <a:ext uri="{FF2B5EF4-FFF2-40B4-BE49-F238E27FC236}">
                <a16:creationId xmlns:a16="http://schemas.microsoft.com/office/drawing/2014/main" id="{FDA95F18-90DF-4D8F-8D6E-3E5773AAE41A}"/>
              </a:ext>
            </a:extLst>
          </p:cNvPr>
          <p:cNvCxnSpPr/>
          <p:nvPr/>
        </p:nvCxnSpPr>
        <p:spPr>
          <a:xfrm flipV="1">
            <a:off x="2861749" y="1059460"/>
            <a:ext cx="0" cy="496855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21">
            <a:extLst>
              <a:ext uri="{FF2B5EF4-FFF2-40B4-BE49-F238E27FC236}">
                <a16:creationId xmlns:a16="http://schemas.microsoft.com/office/drawing/2014/main" id="{1C4A7B06-E246-4D08-BB14-AF178F5DD2BE}"/>
              </a:ext>
            </a:extLst>
          </p:cNvPr>
          <p:cNvSpPr/>
          <p:nvPr/>
        </p:nvSpPr>
        <p:spPr>
          <a:xfrm>
            <a:off x="2800813" y="2054280"/>
            <a:ext cx="150585" cy="15058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직선 연결선 6"/>
          <p:cNvCxnSpPr>
            <a:stCxn id="22" idx="2"/>
            <a:endCxn id="16" idx="2"/>
          </p:cNvCxnSpPr>
          <p:nvPr/>
        </p:nvCxnSpPr>
        <p:spPr bwMode="auto">
          <a:xfrm rot="16200000" flipH="1">
            <a:off x="2115205" y="1443964"/>
            <a:ext cx="229772" cy="1141444"/>
          </a:xfrm>
          <a:prstGeom prst="bentConnector2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Oval 21">
            <a:extLst>
              <a:ext uri="{FF2B5EF4-FFF2-40B4-BE49-F238E27FC236}">
                <a16:creationId xmlns:a16="http://schemas.microsoft.com/office/drawing/2014/main" id="{1C4A7B06-E246-4D08-BB14-AF178F5DD2BE}"/>
              </a:ext>
            </a:extLst>
          </p:cNvPr>
          <p:cNvSpPr/>
          <p:nvPr/>
        </p:nvSpPr>
        <p:spPr>
          <a:xfrm>
            <a:off x="2800813" y="3854480"/>
            <a:ext cx="150585" cy="15058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직선 연결선 19"/>
          <p:cNvCxnSpPr>
            <a:stCxn id="24" idx="2"/>
            <a:endCxn id="19" idx="2"/>
          </p:cNvCxnSpPr>
          <p:nvPr/>
        </p:nvCxnSpPr>
        <p:spPr bwMode="auto">
          <a:xfrm rot="16200000" flipH="1">
            <a:off x="2113133" y="3242092"/>
            <a:ext cx="233916" cy="1141444"/>
          </a:xfrm>
          <a:prstGeom prst="bentConnector2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3">
            <a:extLst>
              <a:ext uri="{FF2B5EF4-FFF2-40B4-BE49-F238E27FC236}">
                <a16:creationId xmlns:a16="http://schemas.microsoft.com/office/drawing/2014/main" id="{5CDF7546-5B53-457F-BF1F-872AA9DC4568}"/>
              </a:ext>
            </a:extLst>
          </p:cNvPr>
          <p:cNvSpPr/>
          <p:nvPr/>
        </p:nvSpPr>
        <p:spPr>
          <a:xfrm>
            <a:off x="-6872" y="188640"/>
            <a:ext cx="188355" cy="396077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52840" y="1147532"/>
            <a:ext cx="2013057" cy="75226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ko-KR" altLang="en-US" sz="1800" i="1" dirty="0">
                <a:solidFill>
                  <a:schemeClr val="bg1"/>
                </a:solidFill>
                <a:latin typeface="+mn-ea"/>
                <a:ea typeface="+mn-ea"/>
              </a:rPr>
              <a:t>성장 단계</a:t>
            </a:r>
            <a:endParaRPr lang="en-US" altLang="ko-KR" sz="1800" i="1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en-US" altLang="ko-KR" sz="1400" i="1" dirty="0">
                <a:solidFill>
                  <a:schemeClr val="bg1"/>
                </a:solidFill>
                <a:latin typeface="+mn-ea"/>
              </a:rPr>
              <a:t>(‘18 ~ </a:t>
            </a:r>
            <a:r>
              <a:rPr lang="ko-KR" altLang="en-US" sz="1400" i="1" dirty="0">
                <a:solidFill>
                  <a:schemeClr val="bg1"/>
                </a:solidFill>
                <a:latin typeface="+mn-ea"/>
              </a:rPr>
              <a:t>현재</a:t>
            </a:r>
            <a:r>
              <a:rPr lang="en-US" altLang="ko-KR" sz="1400" i="1" dirty="0">
                <a:solidFill>
                  <a:schemeClr val="bg1"/>
                </a:solidFill>
                <a:latin typeface="+mn-ea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2840" y="2943588"/>
            <a:ext cx="2013057" cy="75226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ko-KR" altLang="en-US" sz="1800" i="1" dirty="0">
                <a:solidFill>
                  <a:schemeClr val="bg1"/>
                </a:solidFill>
                <a:latin typeface="+mn-ea"/>
                <a:ea typeface="+mn-ea"/>
              </a:rPr>
              <a:t>체계구축 단계</a:t>
            </a:r>
            <a:endParaRPr lang="en-US" altLang="ko-KR" sz="1800" i="1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en-US" altLang="ko-KR" sz="1400" i="1" dirty="0">
                <a:solidFill>
                  <a:schemeClr val="bg1"/>
                </a:solidFill>
                <a:latin typeface="+mn-ea"/>
              </a:rPr>
              <a:t>(‘14 ~ ’17)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2840" y="4666060"/>
            <a:ext cx="2013057" cy="75226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ko-KR" altLang="en-US" sz="1800" i="1" dirty="0" err="1">
                <a:solidFill>
                  <a:schemeClr val="bg1"/>
                </a:solidFill>
                <a:latin typeface="+mn-ea"/>
                <a:ea typeface="+mn-ea"/>
              </a:rPr>
              <a:t>스타트업</a:t>
            </a:r>
            <a:r>
              <a:rPr lang="ko-KR" altLang="en-US" sz="1800" i="1" dirty="0">
                <a:solidFill>
                  <a:schemeClr val="bg1"/>
                </a:solidFill>
                <a:latin typeface="+mn-ea"/>
                <a:ea typeface="+mn-ea"/>
              </a:rPr>
              <a:t> 단계</a:t>
            </a:r>
            <a:endParaRPr lang="en-US" altLang="ko-KR" sz="1800" i="1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en-US" altLang="ko-KR" sz="1400" i="1" dirty="0">
                <a:solidFill>
                  <a:schemeClr val="bg1"/>
                </a:solidFill>
                <a:latin typeface="+mn-ea"/>
              </a:rPr>
              <a:t>(‘10 ~ ’13)</a:t>
            </a:r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1C4A7B06-E246-4D08-BB14-AF178F5DD2BE}"/>
              </a:ext>
            </a:extLst>
          </p:cNvPr>
          <p:cNvSpPr/>
          <p:nvPr/>
        </p:nvSpPr>
        <p:spPr>
          <a:xfrm>
            <a:off x="2800813" y="5582672"/>
            <a:ext cx="150585" cy="15058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직선 연결선 19"/>
          <p:cNvCxnSpPr>
            <a:stCxn id="26" idx="2"/>
            <a:endCxn id="27" idx="2"/>
          </p:cNvCxnSpPr>
          <p:nvPr/>
        </p:nvCxnSpPr>
        <p:spPr bwMode="auto">
          <a:xfrm rot="16200000" flipH="1">
            <a:off x="2110273" y="4967424"/>
            <a:ext cx="239636" cy="1141444"/>
          </a:xfrm>
          <a:prstGeom prst="bentConnector2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98E3342-0890-400B-8D3F-1E4F69E9872A}"/>
              </a:ext>
            </a:extLst>
          </p:cNvPr>
          <p:cNvSpPr txBox="1"/>
          <p:nvPr/>
        </p:nvSpPr>
        <p:spPr>
          <a:xfrm>
            <a:off x="2951398" y="2800143"/>
            <a:ext cx="5283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200" i="1" dirty="0">
                <a:latin typeface="+mn-ea"/>
                <a:ea typeface="+mn-ea"/>
                <a:sym typeface="Wingdings" panose="05000000000000000000" pitchFamily="2" charset="2"/>
              </a:rPr>
              <a:t> </a:t>
            </a:r>
            <a:r>
              <a:rPr lang="ko-KR" altLang="en-US" sz="1200" i="1" dirty="0">
                <a:latin typeface="+mn-ea"/>
                <a:ea typeface="+mn-ea"/>
              </a:rPr>
              <a:t>발명특허 </a:t>
            </a:r>
            <a:r>
              <a:rPr lang="en-US" altLang="ko-KR" sz="1200" i="1" dirty="0">
                <a:latin typeface="+mn-ea"/>
                <a:ea typeface="+mn-ea"/>
              </a:rPr>
              <a:t>2</a:t>
            </a:r>
            <a:r>
              <a:rPr lang="ko-KR" altLang="en-US" sz="1200" i="1" dirty="0">
                <a:latin typeface="+mn-ea"/>
                <a:ea typeface="+mn-ea"/>
              </a:rPr>
              <a:t>건</a:t>
            </a:r>
            <a:r>
              <a:rPr lang="en-US" altLang="ko-KR" sz="1200" i="1" dirty="0">
                <a:latin typeface="+mn-ea"/>
                <a:ea typeface="+mn-ea"/>
              </a:rPr>
              <a:t>(</a:t>
            </a:r>
            <a:r>
              <a:rPr lang="ko-KR" altLang="en-US" sz="1200" i="1" dirty="0">
                <a:latin typeface="+mn-ea"/>
                <a:ea typeface="+mn-ea"/>
              </a:rPr>
              <a:t>특허청</a:t>
            </a:r>
            <a:r>
              <a:rPr lang="en-US" altLang="ko-KR" sz="1200" i="1" dirty="0">
                <a:latin typeface="+mn-ea"/>
                <a:ea typeface="+mn-ea"/>
              </a:rPr>
              <a:t>), </a:t>
            </a:r>
            <a:r>
              <a:rPr lang="ko-KR" altLang="en-US" sz="1200" i="1" dirty="0">
                <a:latin typeface="+mn-ea"/>
                <a:ea typeface="+mn-ea"/>
              </a:rPr>
              <a:t>정부지원 해외사업 수행 및 </a:t>
            </a:r>
            <a:r>
              <a:rPr lang="en-US" altLang="ko-KR" sz="1200" i="1" dirty="0">
                <a:latin typeface="+mn-ea"/>
                <a:ea typeface="+mn-ea"/>
              </a:rPr>
              <a:t>MOU</a:t>
            </a:r>
            <a:r>
              <a:rPr lang="ko-KR" altLang="en-US" sz="1200" i="1" dirty="0">
                <a:latin typeface="+mn-ea"/>
                <a:ea typeface="+mn-ea"/>
              </a:rPr>
              <a:t>체결</a:t>
            </a:r>
            <a:r>
              <a:rPr lang="en-US" altLang="ko-KR" sz="1200" i="1" dirty="0">
                <a:latin typeface="+mn-ea"/>
                <a:ea typeface="+mn-ea"/>
              </a:rPr>
              <a:t> </a:t>
            </a:r>
            <a:endParaRPr lang="ko-KR" altLang="en-US" sz="1200" i="1" dirty="0">
              <a:latin typeface="+mn-ea"/>
              <a:ea typeface="+mn-e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3D3C9F-0925-4A2E-9A86-AEC5097EA9D6}"/>
              </a:ext>
            </a:extLst>
          </p:cNvPr>
          <p:cNvSpPr txBox="1"/>
          <p:nvPr/>
        </p:nvSpPr>
        <p:spPr>
          <a:xfrm>
            <a:off x="2951398" y="1059460"/>
            <a:ext cx="5283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200" i="1" dirty="0">
                <a:latin typeface="+mn-ea"/>
                <a:ea typeface="+mn-ea"/>
                <a:sym typeface="Wingdings" panose="05000000000000000000" pitchFamily="2" charset="2"/>
              </a:rPr>
              <a:t> </a:t>
            </a:r>
            <a:r>
              <a:rPr lang="ko-KR" altLang="en-US" sz="1200" i="1" dirty="0">
                <a:latin typeface="+mn-ea"/>
                <a:ea typeface="+mn-ea"/>
              </a:rPr>
              <a:t>직접수출 달성</a:t>
            </a:r>
            <a:r>
              <a:rPr lang="en-US" altLang="ko-KR" sz="1200" i="1" dirty="0">
                <a:latin typeface="+mn-ea"/>
                <a:ea typeface="+mn-ea"/>
              </a:rPr>
              <a:t>(‘19</a:t>
            </a:r>
            <a:r>
              <a:rPr lang="ko-KR" altLang="en-US" sz="1200" i="1" dirty="0">
                <a:latin typeface="+mn-ea"/>
                <a:ea typeface="+mn-ea"/>
              </a:rPr>
              <a:t>년</a:t>
            </a:r>
            <a:r>
              <a:rPr lang="en-US" altLang="ko-KR" sz="1200" i="1" dirty="0">
                <a:latin typeface="+mn-ea"/>
                <a:ea typeface="+mn-ea"/>
              </a:rPr>
              <a:t>, ‘20</a:t>
            </a:r>
            <a:r>
              <a:rPr lang="ko-KR" altLang="en-US" sz="1200" i="1" dirty="0">
                <a:latin typeface="+mn-ea"/>
                <a:ea typeface="+mn-ea"/>
              </a:rPr>
              <a:t>년</a:t>
            </a:r>
            <a:r>
              <a:rPr lang="en-US" altLang="ko-KR" sz="1200" i="1" dirty="0">
                <a:latin typeface="+mn-ea"/>
                <a:ea typeface="+mn-ea"/>
              </a:rPr>
              <a:t>), </a:t>
            </a:r>
            <a:r>
              <a:rPr lang="ko-KR" altLang="en-US" sz="1200" i="1" dirty="0">
                <a:latin typeface="+mn-ea"/>
                <a:ea typeface="+mn-ea"/>
              </a:rPr>
              <a:t>사세확장 이전</a:t>
            </a:r>
            <a:r>
              <a:rPr lang="en-US" altLang="ko-KR" sz="1200" i="1" dirty="0">
                <a:latin typeface="+mn-ea"/>
                <a:ea typeface="+mn-ea"/>
              </a:rPr>
              <a:t>(</a:t>
            </a:r>
            <a:r>
              <a:rPr lang="ko-KR" altLang="en-US" sz="1200" i="1" dirty="0">
                <a:latin typeface="+mn-ea"/>
                <a:ea typeface="+mn-ea"/>
              </a:rPr>
              <a:t>서울시 가산동</a:t>
            </a:r>
            <a:r>
              <a:rPr lang="en-US" altLang="ko-KR" sz="1200" i="1" dirty="0">
                <a:latin typeface="+mn-ea"/>
                <a:ea typeface="+mn-ea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42CC731-C79E-4B89-A969-760A61503D10}"/>
              </a:ext>
            </a:extLst>
          </p:cNvPr>
          <p:cNvSpPr txBox="1"/>
          <p:nvPr/>
        </p:nvSpPr>
        <p:spPr>
          <a:xfrm>
            <a:off x="2951398" y="4673464"/>
            <a:ext cx="5283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200" i="1" dirty="0">
                <a:latin typeface="+mn-ea"/>
                <a:ea typeface="+mn-ea"/>
                <a:sym typeface="Wingdings" panose="05000000000000000000" pitchFamily="2" charset="2"/>
              </a:rPr>
              <a:t> </a:t>
            </a:r>
            <a:r>
              <a:rPr lang="ko-KR" altLang="en-US" sz="1200" i="1" dirty="0">
                <a:latin typeface="+mn-ea"/>
                <a:ea typeface="+mn-ea"/>
              </a:rPr>
              <a:t>법인설립</a:t>
            </a:r>
            <a:r>
              <a:rPr lang="en-US" altLang="ko-KR" sz="1200" i="1" dirty="0">
                <a:latin typeface="+mn-ea"/>
                <a:ea typeface="+mn-ea"/>
              </a:rPr>
              <a:t>(‘20</a:t>
            </a:r>
            <a:r>
              <a:rPr lang="ko-KR" altLang="en-US" sz="1200" i="1" dirty="0">
                <a:latin typeface="+mn-ea"/>
                <a:ea typeface="+mn-ea"/>
              </a:rPr>
              <a:t>년</a:t>
            </a:r>
            <a:r>
              <a:rPr lang="en-US" altLang="ko-KR" sz="1200" i="1" dirty="0">
                <a:latin typeface="+mn-ea"/>
                <a:ea typeface="+mn-ea"/>
              </a:rPr>
              <a:t>), </a:t>
            </a:r>
            <a:r>
              <a:rPr lang="ko-KR" altLang="en-US" sz="1200" i="1" dirty="0">
                <a:latin typeface="+mn-ea"/>
                <a:ea typeface="+mn-ea"/>
              </a:rPr>
              <a:t>기업부설연구소 인증</a:t>
            </a:r>
            <a:r>
              <a:rPr lang="en-US" altLang="ko-KR" sz="1200" i="1" dirty="0">
                <a:latin typeface="+mn-ea"/>
                <a:ea typeface="+mn-ea"/>
              </a:rPr>
              <a:t>(‘11</a:t>
            </a:r>
            <a:r>
              <a:rPr lang="ko-KR" altLang="en-US" sz="1200" i="1" dirty="0">
                <a:latin typeface="+mn-ea"/>
                <a:ea typeface="+mn-ea"/>
              </a:rPr>
              <a:t>년</a:t>
            </a:r>
            <a:r>
              <a:rPr lang="en-US" altLang="ko-KR" sz="1200" i="1" dirty="0">
                <a:latin typeface="+mn-ea"/>
                <a:ea typeface="+mn-ea"/>
              </a:rPr>
              <a:t>), </a:t>
            </a:r>
            <a:r>
              <a:rPr lang="ko-KR" altLang="en-US" sz="1200" i="1" dirty="0">
                <a:latin typeface="+mn-ea"/>
                <a:ea typeface="+mn-ea"/>
              </a:rPr>
              <a:t>벤처기업 인증</a:t>
            </a:r>
            <a:r>
              <a:rPr lang="en-US" altLang="ko-KR" sz="1200" i="1" dirty="0">
                <a:latin typeface="+mn-ea"/>
                <a:ea typeface="+mn-ea"/>
              </a:rPr>
              <a:t>(’12</a:t>
            </a:r>
            <a:r>
              <a:rPr lang="ko-KR" altLang="en-US" sz="1200" i="1" dirty="0">
                <a:latin typeface="+mn-ea"/>
                <a:ea typeface="+mn-ea"/>
              </a:rPr>
              <a:t>년</a:t>
            </a:r>
            <a:r>
              <a:rPr lang="en-US" altLang="ko-KR" sz="1200" i="1" dirty="0">
                <a:latin typeface="+mn-ea"/>
                <a:ea typeface="+mn-ea"/>
              </a:rPr>
              <a:t>)</a:t>
            </a:r>
            <a:endParaRPr lang="ko-KR" altLang="en-US" sz="1200" i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489924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A94F9981-93E4-46BD-8F82-D41BB85DDFBD}"/>
              </a:ext>
            </a:extLst>
          </p:cNvPr>
          <p:cNvSpPr/>
          <p:nvPr/>
        </p:nvSpPr>
        <p:spPr bwMode="auto">
          <a:xfrm>
            <a:off x="4216847" y="4778509"/>
            <a:ext cx="5027848" cy="140598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EA3610CC-C668-4EFF-A4DD-C2927461BE03}"/>
              </a:ext>
            </a:extLst>
          </p:cNvPr>
          <p:cNvSpPr/>
          <p:nvPr/>
        </p:nvSpPr>
        <p:spPr bwMode="auto">
          <a:xfrm>
            <a:off x="4992624" y="2007460"/>
            <a:ext cx="4251170" cy="254075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EA3610CC-C668-4EFF-A4DD-C2927461BE03}"/>
              </a:ext>
            </a:extLst>
          </p:cNvPr>
          <p:cNvSpPr/>
          <p:nvPr/>
        </p:nvSpPr>
        <p:spPr bwMode="auto">
          <a:xfrm>
            <a:off x="645285" y="1994476"/>
            <a:ext cx="4291365" cy="256840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78D0F907-265B-4ADA-97C4-C49189E2B21B}"/>
              </a:ext>
            </a:extLst>
          </p:cNvPr>
          <p:cNvCxnSpPr/>
          <p:nvPr/>
        </p:nvCxnSpPr>
        <p:spPr bwMode="auto">
          <a:xfrm>
            <a:off x="655996" y="1994696"/>
            <a:ext cx="8600276" cy="1416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240903"/>
            <a:ext cx="1096454" cy="307777"/>
          </a:xfrm>
        </p:spPr>
        <p:txBody>
          <a:bodyPr/>
          <a:lstStyle/>
          <a:p>
            <a:pPr eaLnBrk="1" hangingPunct="1"/>
            <a:r>
              <a:rPr lang="ko-KR" altLang="en-US" sz="2000" dirty="0">
                <a:solidFill>
                  <a:schemeClr val="accent6">
                    <a:lumMod val="25000"/>
                  </a:schemeClr>
                </a:solidFill>
              </a:rPr>
              <a:t>조직</a:t>
            </a:r>
            <a:r>
              <a:rPr lang="en-US" altLang="ko-KR" sz="20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ko-KR" altLang="en-US" sz="2000" dirty="0">
                <a:solidFill>
                  <a:schemeClr val="accent6">
                    <a:lumMod val="25000"/>
                  </a:schemeClr>
                </a:solidFill>
              </a:rPr>
              <a:t>구성</a:t>
            </a:r>
            <a:endParaRPr lang="en-US" altLang="ko-KR" sz="20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5CDF7546-5B53-457F-BF1F-872AA9DC4568}"/>
              </a:ext>
            </a:extLst>
          </p:cNvPr>
          <p:cNvSpPr/>
          <p:nvPr/>
        </p:nvSpPr>
        <p:spPr>
          <a:xfrm>
            <a:off x="-6872" y="188640"/>
            <a:ext cx="188355" cy="396077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A48E1B-2A28-4246-88F3-43B18D85EEA3}"/>
              </a:ext>
            </a:extLst>
          </p:cNvPr>
          <p:cNvSpPr txBox="1"/>
          <p:nvPr/>
        </p:nvSpPr>
        <p:spPr>
          <a:xfrm>
            <a:off x="896143" y="1052736"/>
            <a:ext cx="2076407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sz="1400" i="1" dirty="0">
                <a:solidFill>
                  <a:schemeClr val="bg1"/>
                </a:solidFill>
                <a:latin typeface="+mn-ea"/>
                <a:ea typeface="+mn-ea"/>
              </a:rPr>
              <a:t>대표이사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265AEA9-A670-4EA3-AD53-65086DA25564}"/>
              </a:ext>
            </a:extLst>
          </p:cNvPr>
          <p:cNvSpPr txBox="1"/>
          <p:nvPr/>
        </p:nvSpPr>
        <p:spPr>
          <a:xfrm>
            <a:off x="1504983" y="2111845"/>
            <a:ext cx="1149458" cy="96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050" u="sng" dirty="0">
                <a:latin typeface="+mn-ea"/>
                <a:ea typeface="+mn-ea"/>
              </a:rPr>
              <a:t>홍진기 이사</a:t>
            </a:r>
            <a:endParaRPr lang="en-US" altLang="ko-KR" sz="1050" u="sng" dirty="0">
              <a:latin typeface="+mn-ea"/>
              <a:ea typeface="+mn-ea"/>
            </a:endParaRPr>
          </a:p>
          <a:p>
            <a:pPr algn="l"/>
            <a:r>
              <a:rPr lang="en-US" altLang="ko-KR" sz="1000" b="0" dirty="0">
                <a:latin typeface="+mn-ea"/>
                <a:ea typeface="+mn-ea"/>
              </a:rPr>
              <a:t>(26</a:t>
            </a:r>
            <a:r>
              <a:rPr lang="ko-KR" altLang="en-US" sz="1000" b="0" dirty="0">
                <a:latin typeface="+mn-ea"/>
                <a:ea typeface="+mn-ea"/>
              </a:rPr>
              <a:t>년 경력</a:t>
            </a:r>
            <a:r>
              <a:rPr lang="en-US" altLang="ko-KR" sz="1000" b="0" dirty="0">
                <a:latin typeface="+mn-ea"/>
                <a:ea typeface="+mn-ea"/>
              </a:rPr>
              <a:t>)</a:t>
            </a:r>
          </a:p>
          <a:p>
            <a:pPr algn="l"/>
            <a:r>
              <a:rPr lang="ko-KR" altLang="en-US" sz="1000" b="0" dirty="0">
                <a:latin typeface="+mn-ea"/>
                <a:ea typeface="+mn-ea"/>
              </a:rPr>
              <a:t>전남대</a:t>
            </a:r>
            <a:r>
              <a:rPr lang="en-US" altLang="ko-KR" sz="1000" b="0" dirty="0">
                <a:latin typeface="+mn-ea"/>
                <a:ea typeface="+mn-ea"/>
              </a:rPr>
              <a:t>(</a:t>
            </a:r>
            <a:r>
              <a:rPr lang="ko-KR" altLang="en-US" sz="1000" b="0" dirty="0">
                <a:latin typeface="+mn-ea"/>
                <a:ea typeface="+mn-ea"/>
              </a:rPr>
              <a:t>박사</a:t>
            </a:r>
            <a:r>
              <a:rPr lang="en-US" altLang="ko-KR" sz="1000" b="0" dirty="0">
                <a:latin typeface="+mn-ea"/>
                <a:ea typeface="+mn-ea"/>
              </a:rPr>
              <a:t>), </a:t>
            </a:r>
          </a:p>
          <a:p>
            <a:pPr algn="l"/>
            <a:r>
              <a:rPr lang="en-US" altLang="ko-KR" sz="1000" b="0" dirty="0">
                <a:latin typeface="+mn-ea"/>
                <a:ea typeface="+mn-ea"/>
              </a:rPr>
              <a:t>KAIST,SERI,</a:t>
            </a:r>
            <a:r>
              <a:rPr lang="ko-KR" altLang="en-US" sz="1000" b="0" dirty="0">
                <a:latin typeface="+mn-ea"/>
                <a:ea typeface="+mn-ea"/>
              </a:rPr>
              <a:t>인젠</a:t>
            </a:r>
            <a:endParaRPr lang="en-US" altLang="ko-KR" sz="1000" b="0" dirty="0">
              <a:latin typeface="+mn-ea"/>
              <a:ea typeface="+mn-ea"/>
            </a:endParaRPr>
          </a:p>
          <a:p>
            <a:pPr algn="l"/>
            <a:r>
              <a:rPr lang="ko-KR" altLang="en-US" sz="1000" b="0" dirty="0" err="1">
                <a:latin typeface="+mn-ea"/>
                <a:ea typeface="+mn-ea"/>
              </a:rPr>
              <a:t>해커스랩</a:t>
            </a:r>
            <a:r>
              <a:rPr lang="en-US" altLang="ko-KR" sz="1000" b="0" dirty="0">
                <a:latin typeface="+mn-ea"/>
                <a:ea typeface="+mn-ea"/>
              </a:rPr>
              <a:t>,</a:t>
            </a:r>
            <a:r>
              <a:rPr lang="ko-KR" altLang="en-US" sz="1000" b="0" dirty="0" err="1">
                <a:latin typeface="+mn-ea"/>
                <a:ea typeface="+mn-ea"/>
              </a:rPr>
              <a:t>인포섹</a:t>
            </a:r>
            <a:endParaRPr lang="ko-KR" altLang="en-US" sz="1000" b="0" dirty="0">
              <a:latin typeface="+mn-ea"/>
              <a:ea typeface="+mn-ea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200AB6-CD41-40C1-A3FC-ED032FABF760}"/>
              </a:ext>
            </a:extLst>
          </p:cNvPr>
          <p:cNvSpPr txBox="1"/>
          <p:nvPr/>
        </p:nvSpPr>
        <p:spPr>
          <a:xfrm>
            <a:off x="649256" y="1689388"/>
            <a:ext cx="4286599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sz="1400" i="1" dirty="0">
                <a:solidFill>
                  <a:schemeClr val="bg1"/>
                </a:solidFill>
                <a:latin typeface="+mn-ea"/>
                <a:ea typeface="+mn-ea"/>
              </a:rPr>
              <a:t>정보보안</a:t>
            </a:r>
            <a:r>
              <a:rPr lang="en-US" altLang="ko-KR" sz="1400" i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1400" i="1" dirty="0">
                <a:solidFill>
                  <a:schemeClr val="bg1"/>
                </a:solidFill>
                <a:latin typeface="+mn-ea"/>
                <a:ea typeface="+mn-ea"/>
              </a:rPr>
              <a:t>컨설팅 </a:t>
            </a:r>
            <a:r>
              <a:rPr lang="en-US" altLang="ko-KR" sz="1400" i="1" dirty="0">
                <a:solidFill>
                  <a:schemeClr val="bg1"/>
                </a:solidFill>
                <a:latin typeface="+mn-ea"/>
                <a:ea typeface="+mn-ea"/>
              </a:rPr>
              <a:t>&amp; </a:t>
            </a:r>
            <a:r>
              <a:rPr lang="ko-KR" altLang="en-US" sz="1400" i="1" dirty="0">
                <a:solidFill>
                  <a:schemeClr val="bg1"/>
                </a:solidFill>
                <a:latin typeface="+mn-ea"/>
                <a:ea typeface="+mn-ea"/>
              </a:rPr>
              <a:t>해외사업부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5009530-1412-48C7-A1FE-0CD85574F0F2}"/>
              </a:ext>
            </a:extLst>
          </p:cNvPr>
          <p:cNvSpPr txBox="1"/>
          <p:nvPr/>
        </p:nvSpPr>
        <p:spPr>
          <a:xfrm>
            <a:off x="4983591" y="1689388"/>
            <a:ext cx="4269887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sz="1400" i="1" dirty="0">
                <a:solidFill>
                  <a:schemeClr val="bg1"/>
                </a:solidFill>
                <a:latin typeface="+mn-ea"/>
                <a:ea typeface="+mn-ea"/>
              </a:rPr>
              <a:t>보안솔루션 </a:t>
            </a:r>
            <a:r>
              <a:rPr lang="en-US" altLang="ko-KR" sz="1400" i="1" dirty="0">
                <a:solidFill>
                  <a:schemeClr val="bg1"/>
                </a:solidFill>
                <a:latin typeface="+mn-ea"/>
                <a:ea typeface="+mn-ea"/>
              </a:rPr>
              <a:t>&amp; SI</a:t>
            </a:r>
            <a:r>
              <a:rPr lang="ko-KR" altLang="en-US" sz="1400" i="1" dirty="0">
                <a:solidFill>
                  <a:schemeClr val="bg1"/>
                </a:solidFill>
                <a:latin typeface="+mn-ea"/>
                <a:ea typeface="+mn-ea"/>
              </a:rPr>
              <a:t>사업부</a:t>
            </a:r>
            <a:r>
              <a:rPr lang="en-US" altLang="ko-KR" sz="1400" i="1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400" i="1" dirty="0">
                <a:solidFill>
                  <a:schemeClr val="bg1"/>
                </a:solidFill>
                <a:latin typeface="+mn-ea"/>
                <a:ea typeface="+mn-ea"/>
              </a:rPr>
              <a:t>기업부설연구소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A063BA1-9F80-47B5-A601-F445C3C63D1D}"/>
              </a:ext>
            </a:extLst>
          </p:cNvPr>
          <p:cNvSpPr txBox="1"/>
          <p:nvPr/>
        </p:nvSpPr>
        <p:spPr>
          <a:xfrm>
            <a:off x="5834974" y="2126823"/>
            <a:ext cx="1011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050" u="sng" dirty="0">
                <a:latin typeface="+mn-ea"/>
                <a:ea typeface="+mn-ea"/>
              </a:rPr>
              <a:t>양종일 이사</a:t>
            </a:r>
            <a:endParaRPr lang="en-US" altLang="ko-KR" sz="1050" u="sng" dirty="0">
              <a:latin typeface="+mn-ea"/>
              <a:ea typeface="+mn-ea"/>
            </a:endParaRPr>
          </a:p>
          <a:p>
            <a:pPr algn="l"/>
            <a:r>
              <a:rPr lang="en-US" altLang="ko-KR" sz="1000" b="0" dirty="0">
                <a:latin typeface="+mn-ea"/>
                <a:ea typeface="+mn-ea"/>
              </a:rPr>
              <a:t>(24</a:t>
            </a:r>
            <a:r>
              <a:rPr lang="ko-KR" altLang="en-US" sz="1000" b="0" dirty="0">
                <a:latin typeface="+mn-ea"/>
                <a:ea typeface="+mn-ea"/>
              </a:rPr>
              <a:t>년 경력</a:t>
            </a:r>
            <a:r>
              <a:rPr lang="en-US" altLang="ko-KR" sz="1000" b="0" dirty="0">
                <a:latin typeface="+mn-ea"/>
                <a:ea typeface="+mn-ea"/>
              </a:rPr>
              <a:t>)</a:t>
            </a:r>
          </a:p>
          <a:p>
            <a:pPr algn="l"/>
            <a:r>
              <a:rPr lang="ko-KR" altLang="en-US" sz="1000" b="0" dirty="0">
                <a:latin typeface="+mn-ea"/>
                <a:ea typeface="+mn-ea"/>
              </a:rPr>
              <a:t>홍익대</a:t>
            </a:r>
            <a:r>
              <a:rPr lang="en-US" altLang="ko-KR" sz="1000" b="0" dirty="0">
                <a:latin typeface="+mn-ea"/>
                <a:ea typeface="+mn-ea"/>
              </a:rPr>
              <a:t>(</a:t>
            </a:r>
            <a:r>
              <a:rPr lang="ko-KR" altLang="en-US" sz="1000" b="0" dirty="0">
                <a:latin typeface="+mn-ea"/>
                <a:ea typeface="+mn-ea"/>
              </a:rPr>
              <a:t>학사</a:t>
            </a:r>
            <a:r>
              <a:rPr lang="en-US" altLang="ko-KR" sz="1000" b="0" dirty="0">
                <a:latin typeface="+mn-ea"/>
                <a:ea typeface="+mn-ea"/>
              </a:rPr>
              <a:t>)</a:t>
            </a:r>
          </a:p>
          <a:p>
            <a:pPr algn="l"/>
            <a:r>
              <a:rPr lang="ko-KR" altLang="en-US" sz="1000" b="0" dirty="0" err="1">
                <a:solidFill>
                  <a:srgbClr val="000000"/>
                </a:solidFill>
                <a:latin typeface="맑은 고딕"/>
                <a:ea typeface="맑은 고딕"/>
              </a:rPr>
              <a:t>시큐어소프트</a:t>
            </a:r>
            <a:r>
              <a:rPr lang="en-US" altLang="ko-KR" sz="1000" b="0" dirty="0">
                <a:solidFill>
                  <a:srgbClr val="000000"/>
                </a:solidFill>
                <a:latin typeface="맑은 고딕"/>
                <a:ea typeface="맑은 고딕"/>
              </a:rPr>
              <a:t>,</a:t>
            </a:r>
          </a:p>
          <a:p>
            <a:pPr algn="l"/>
            <a:r>
              <a:rPr lang="ko-KR" altLang="en-US" sz="1000" b="0" dirty="0" err="1">
                <a:latin typeface="+mn-ea"/>
                <a:ea typeface="+mn-ea"/>
              </a:rPr>
              <a:t>롯데정보통신</a:t>
            </a:r>
            <a:endParaRPr lang="en-US" altLang="ko-KR" sz="1000" b="0" dirty="0">
              <a:latin typeface="+mn-ea"/>
              <a:ea typeface="+mn-ea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03A363D-F53D-461C-B04C-C8FABD5EA6ED}"/>
              </a:ext>
            </a:extLst>
          </p:cNvPr>
          <p:cNvSpPr txBox="1"/>
          <p:nvPr/>
        </p:nvSpPr>
        <p:spPr>
          <a:xfrm>
            <a:off x="1890837" y="3321364"/>
            <a:ext cx="3002274" cy="1093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ko-KR" altLang="en-US" sz="1000" b="0" dirty="0">
                <a:latin typeface="+mn-ea"/>
                <a:ea typeface="+mn-ea"/>
              </a:rPr>
              <a:t>국내외 인증획득 컨설팅</a:t>
            </a:r>
            <a:r>
              <a:rPr lang="en-US" altLang="ko-KR" sz="1000" b="0" dirty="0">
                <a:latin typeface="+mn-ea"/>
                <a:ea typeface="+mn-ea"/>
              </a:rPr>
              <a:t>, </a:t>
            </a:r>
            <a:r>
              <a:rPr lang="ko-KR" altLang="en-US" sz="1000" b="0" dirty="0">
                <a:latin typeface="+mn-ea"/>
                <a:ea typeface="+mn-ea"/>
              </a:rPr>
              <a:t>취약점 진단 </a:t>
            </a:r>
            <a:r>
              <a:rPr lang="ko-KR" altLang="en-US" sz="1000" b="0" dirty="0" err="1">
                <a:latin typeface="+mn-ea"/>
                <a:ea typeface="+mn-ea"/>
              </a:rPr>
              <a:t>모의해킹</a:t>
            </a:r>
            <a:r>
              <a:rPr lang="ko-KR" altLang="en-US" sz="1000" b="0" dirty="0">
                <a:latin typeface="+mn-ea"/>
                <a:ea typeface="+mn-ea"/>
              </a:rPr>
              <a:t> 진단</a:t>
            </a:r>
            <a:r>
              <a:rPr lang="en-US" altLang="ko-KR" sz="1000" b="0" dirty="0">
                <a:latin typeface="+mn-ea"/>
                <a:ea typeface="+mn-ea"/>
              </a:rPr>
              <a:t>, </a:t>
            </a:r>
            <a:r>
              <a:rPr lang="ko-KR" altLang="en-US" sz="1000" b="0" dirty="0">
                <a:latin typeface="+mn-ea"/>
                <a:ea typeface="+mn-ea"/>
              </a:rPr>
              <a:t>침투테스트 컨설팅 등</a:t>
            </a:r>
            <a:endParaRPr lang="en-US" altLang="ko-KR" sz="1000" b="0" dirty="0">
              <a:latin typeface="+mn-ea"/>
              <a:ea typeface="+mn-ea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ko-KR" altLang="en-US" sz="1000" b="0" dirty="0">
                <a:latin typeface="+mn-ea"/>
                <a:ea typeface="+mn-ea"/>
              </a:rPr>
              <a:t>국내 정보보안 컨설팅</a:t>
            </a:r>
            <a:br>
              <a:rPr lang="en-US" altLang="ko-KR" sz="1000" b="0" dirty="0">
                <a:latin typeface="+mn-ea"/>
                <a:ea typeface="+mn-ea"/>
              </a:rPr>
            </a:br>
            <a:r>
              <a:rPr lang="en-US" altLang="ko-KR" sz="1000" b="0" dirty="0">
                <a:latin typeface="+mn-ea"/>
                <a:ea typeface="+mn-ea"/>
              </a:rPr>
              <a:t>; KB</a:t>
            </a:r>
            <a:r>
              <a:rPr lang="ko-KR" altLang="en-US" sz="1000" b="0" dirty="0">
                <a:latin typeface="+mn-ea"/>
                <a:ea typeface="+mn-ea"/>
              </a:rPr>
              <a:t>국민은행</a:t>
            </a:r>
            <a:r>
              <a:rPr lang="en-US" altLang="ko-KR" sz="1000" b="0" dirty="0">
                <a:latin typeface="+mn-ea"/>
                <a:ea typeface="+mn-ea"/>
              </a:rPr>
              <a:t>, KISA, SK</a:t>
            </a:r>
            <a:r>
              <a:rPr lang="ko-KR" altLang="en-US" sz="1000" b="0" dirty="0">
                <a:latin typeface="+mn-ea"/>
                <a:ea typeface="+mn-ea"/>
              </a:rPr>
              <a:t>㈜</a:t>
            </a:r>
            <a:r>
              <a:rPr lang="en-US" altLang="ko-KR" sz="1000" b="0" dirty="0">
                <a:latin typeface="+mn-ea"/>
                <a:ea typeface="+mn-ea"/>
              </a:rPr>
              <a:t>, SK</a:t>
            </a:r>
            <a:r>
              <a:rPr lang="ko-KR" altLang="en-US" sz="1000" b="0" dirty="0">
                <a:latin typeface="+mn-ea"/>
                <a:ea typeface="+mn-ea"/>
              </a:rPr>
              <a:t>텔레콤</a:t>
            </a:r>
            <a:r>
              <a:rPr lang="en-US" altLang="ko-KR" sz="1000" b="0" dirty="0">
                <a:latin typeface="+mn-ea"/>
                <a:ea typeface="+mn-ea"/>
              </a:rPr>
              <a:t>, </a:t>
            </a:r>
            <a:r>
              <a:rPr lang="ko-KR" altLang="en-US" sz="1000" b="0" dirty="0">
                <a:latin typeface="+mn-ea"/>
                <a:ea typeface="+mn-ea"/>
              </a:rPr>
              <a:t>등</a:t>
            </a:r>
            <a:endParaRPr lang="en-US" altLang="ko-KR" sz="1000" b="0" dirty="0">
              <a:latin typeface="+mn-ea"/>
              <a:ea typeface="+mn-ea"/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ko-KR" altLang="en-US" sz="1000" b="0" dirty="0">
                <a:latin typeface="+mn-ea"/>
                <a:ea typeface="+mn-ea"/>
              </a:rPr>
              <a:t>해외 정보보안 컨설팅</a:t>
            </a:r>
            <a:br>
              <a:rPr lang="en-US" altLang="ko-KR" sz="1000" b="0" dirty="0">
                <a:latin typeface="+mn-ea"/>
                <a:ea typeface="+mn-ea"/>
              </a:rPr>
            </a:br>
            <a:r>
              <a:rPr lang="en-US" altLang="ko-KR" sz="1000" b="0" dirty="0">
                <a:latin typeface="+mn-ea"/>
                <a:ea typeface="+mn-ea"/>
              </a:rPr>
              <a:t>;Europe, Africa, Latin-America, Philippine </a:t>
            </a:r>
            <a:r>
              <a:rPr lang="ko-KR" altLang="en-US" sz="1000" b="0" dirty="0">
                <a:latin typeface="+mn-ea"/>
                <a:ea typeface="+mn-ea"/>
              </a:rPr>
              <a:t>등</a:t>
            </a:r>
          </a:p>
        </p:txBody>
      </p:sp>
      <p:pic>
        <p:nvPicPr>
          <p:cNvPr id="60" name="Picture 2" descr="C:\Users\hsshim\Desktop\회사소개자료\양종일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8" t="3855" r="10629" b="26275"/>
          <a:stretch/>
        </p:blipFill>
        <p:spPr bwMode="auto">
          <a:xfrm>
            <a:off x="5222718" y="2191810"/>
            <a:ext cx="651237" cy="79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90462" y="1372692"/>
            <a:ext cx="4053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0" i="1" dirty="0"/>
              <a:t>(*) </a:t>
            </a:r>
            <a:r>
              <a:rPr lang="ko-KR" altLang="en-US" sz="1200" b="0" i="1" dirty="0"/>
              <a:t>총원</a:t>
            </a:r>
            <a:r>
              <a:rPr lang="en-US" altLang="ko-KR" sz="1200" b="0" i="1" dirty="0"/>
              <a:t> 15</a:t>
            </a:r>
            <a:r>
              <a:rPr lang="ko-KR" altLang="en-US" sz="1200" b="0" i="1" dirty="0"/>
              <a:t>명 </a:t>
            </a:r>
            <a:r>
              <a:rPr lang="en-US" altLang="ko-KR" sz="1200" b="0" i="1" dirty="0"/>
              <a:t>(’21.10)</a:t>
            </a:r>
            <a:endParaRPr lang="ko-KR" altLang="en-US" sz="1200" b="0" i="1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64374AD-13A0-408B-8E1D-BF6EA429B658}"/>
              </a:ext>
            </a:extLst>
          </p:cNvPr>
          <p:cNvSpPr txBox="1"/>
          <p:nvPr/>
        </p:nvSpPr>
        <p:spPr>
          <a:xfrm>
            <a:off x="3153916" y="1068125"/>
            <a:ext cx="1895041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noAutofit/>
          </a:bodyPr>
          <a:lstStyle/>
          <a:p>
            <a:pPr algn="l"/>
            <a:r>
              <a:rPr lang="ko-KR" altLang="en-US" sz="1200" b="0" i="1" dirty="0">
                <a:solidFill>
                  <a:schemeClr val="bg1"/>
                </a:solidFill>
                <a:latin typeface="+mn-ea"/>
                <a:ea typeface="+mn-ea"/>
              </a:rPr>
              <a:t>    경영기획 본부</a:t>
            </a:r>
            <a:r>
              <a:rPr lang="en-US" altLang="ko-KR" sz="1200" b="0" i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endParaRPr lang="ko-KR" altLang="en-US" sz="1200" b="0" i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1F382434-9156-4F36-860C-64109DEAA83D}"/>
              </a:ext>
            </a:extLst>
          </p:cNvPr>
          <p:cNvSpPr/>
          <p:nvPr/>
        </p:nvSpPr>
        <p:spPr bwMode="auto">
          <a:xfrm>
            <a:off x="3290380" y="1160273"/>
            <a:ext cx="91047" cy="8990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cxnSp>
        <p:nvCxnSpPr>
          <p:cNvPr id="4" name="연결선: 꺾임 3">
            <a:extLst>
              <a:ext uri="{FF2B5EF4-FFF2-40B4-BE49-F238E27FC236}">
                <a16:creationId xmlns:a16="http://schemas.microsoft.com/office/drawing/2014/main" id="{CE42099E-911E-4DBB-8A33-0842C2AE62FB}"/>
              </a:ext>
            </a:extLst>
          </p:cNvPr>
          <p:cNvCxnSpPr>
            <a:cxnSpLocks/>
            <a:stCxn id="17" idx="1"/>
            <a:endCxn id="40" idx="0"/>
          </p:cNvCxnSpPr>
          <p:nvPr/>
        </p:nvCxnSpPr>
        <p:spPr bwMode="auto">
          <a:xfrm rot="10800000" flipH="1" flipV="1">
            <a:off x="896142" y="1206624"/>
            <a:ext cx="1896413" cy="482763"/>
          </a:xfrm>
          <a:prstGeom prst="bentConnector4">
            <a:avLst>
              <a:gd name="adj1" fmla="val -12054"/>
              <a:gd name="adj2" fmla="val 65938"/>
            </a:avLst>
          </a:prstGeom>
          <a:solidFill>
            <a:schemeClr val="bg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연결선: 꺾임 71">
            <a:extLst>
              <a:ext uri="{FF2B5EF4-FFF2-40B4-BE49-F238E27FC236}">
                <a16:creationId xmlns:a16="http://schemas.microsoft.com/office/drawing/2014/main" id="{6CE1D677-9CCF-4C42-A71B-26688CEFC433}"/>
              </a:ext>
            </a:extLst>
          </p:cNvPr>
          <p:cNvCxnSpPr>
            <a:cxnSpLocks/>
            <a:stCxn id="17" idx="1"/>
            <a:endCxn id="41" idx="0"/>
          </p:cNvCxnSpPr>
          <p:nvPr/>
        </p:nvCxnSpPr>
        <p:spPr bwMode="auto">
          <a:xfrm rot="10800000" flipH="1" flipV="1">
            <a:off x="896143" y="1206624"/>
            <a:ext cx="6222392" cy="482763"/>
          </a:xfrm>
          <a:prstGeom prst="bentConnector4">
            <a:avLst>
              <a:gd name="adj1" fmla="val -3674"/>
              <a:gd name="adj2" fmla="val 65938"/>
            </a:avLst>
          </a:prstGeom>
          <a:solidFill>
            <a:schemeClr val="bg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BF0BF857-1A2E-4692-889F-DD7AA1DF4943}"/>
              </a:ext>
            </a:extLst>
          </p:cNvPr>
          <p:cNvCxnSpPr>
            <a:cxnSpLocks/>
            <a:stCxn id="17" idx="3"/>
            <a:endCxn id="39" idx="2"/>
          </p:cNvCxnSpPr>
          <p:nvPr/>
        </p:nvCxnSpPr>
        <p:spPr bwMode="auto">
          <a:xfrm flipV="1">
            <a:off x="2972550" y="1205226"/>
            <a:ext cx="317830" cy="1399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FB0E020D-CCEC-44AA-886B-A39875CBBF8E}"/>
              </a:ext>
            </a:extLst>
          </p:cNvPr>
          <p:cNvSpPr txBox="1"/>
          <p:nvPr/>
        </p:nvSpPr>
        <p:spPr>
          <a:xfrm>
            <a:off x="3699261" y="2122986"/>
            <a:ext cx="1156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050" u="sng" dirty="0">
                <a:latin typeface="+mn-ea"/>
                <a:ea typeface="+mn-ea"/>
              </a:rPr>
              <a:t>심형석 수석</a:t>
            </a:r>
            <a:endParaRPr lang="en-US" altLang="ko-KR" sz="1050" u="sng" dirty="0">
              <a:latin typeface="+mn-ea"/>
              <a:ea typeface="+mn-ea"/>
            </a:endParaRPr>
          </a:p>
          <a:p>
            <a:pPr algn="l"/>
            <a:r>
              <a:rPr lang="en-US" altLang="ko-KR" sz="1000" b="0" dirty="0">
                <a:latin typeface="+mn-ea"/>
                <a:ea typeface="+mn-ea"/>
              </a:rPr>
              <a:t>(18</a:t>
            </a:r>
            <a:r>
              <a:rPr lang="ko-KR" altLang="en-US" sz="1000" b="0" dirty="0">
                <a:latin typeface="+mn-ea"/>
                <a:ea typeface="+mn-ea"/>
              </a:rPr>
              <a:t>년 경력</a:t>
            </a:r>
            <a:r>
              <a:rPr lang="en-US" altLang="ko-KR" sz="1000" b="0" dirty="0">
                <a:latin typeface="+mn-ea"/>
                <a:ea typeface="+mn-ea"/>
              </a:rPr>
              <a:t>)</a:t>
            </a:r>
          </a:p>
          <a:p>
            <a:pPr algn="l"/>
            <a:r>
              <a:rPr lang="ko-KR" altLang="en-US" sz="1000" b="0" dirty="0">
                <a:latin typeface="+mn-ea"/>
                <a:ea typeface="+mn-ea"/>
              </a:rPr>
              <a:t>숭실대</a:t>
            </a:r>
            <a:r>
              <a:rPr lang="en-US" altLang="ko-KR" sz="1000" b="0" dirty="0">
                <a:latin typeface="+mn-ea"/>
                <a:ea typeface="+mn-ea"/>
              </a:rPr>
              <a:t>(</a:t>
            </a:r>
            <a:r>
              <a:rPr lang="ko-KR" altLang="en-US" sz="1000" b="0" dirty="0">
                <a:latin typeface="+mn-ea"/>
                <a:ea typeface="+mn-ea"/>
              </a:rPr>
              <a:t>학사</a:t>
            </a:r>
            <a:r>
              <a:rPr lang="en-US" altLang="ko-KR" sz="1000" b="0" dirty="0">
                <a:latin typeface="+mn-ea"/>
                <a:ea typeface="+mn-ea"/>
              </a:rPr>
              <a:t>)</a:t>
            </a:r>
          </a:p>
          <a:p>
            <a:pPr algn="l"/>
            <a:r>
              <a:rPr lang="en-US" altLang="ko-KR" sz="1000" b="0" dirty="0">
                <a:latin typeface="+mn-ea"/>
                <a:ea typeface="+mn-ea"/>
              </a:rPr>
              <a:t>NIPA, KT,</a:t>
            </a:r>
          </a:p>
          <a:p>
            <a:pPr algn="l"/>
            <a:r>
              <a:rPr lang="ko-KR" altLang="en-US" sz="1000" b="0" dirty="0" err="1">
                <a:latin typeface="+mn-ea"/>
                <a:ea typeface="+mn-ea"/>
              </a:rPr>
              <a:t>시스게이트</a:t>
            </a:r>
            <a:endParaRPr lang="en-US" altLang="ko-KR" sz="1000" b="0" dirty="0">
              <a:latin typeface="+mn-ea"/>
              <a:ea typeface="+mn-ea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FF5BB5A9-2189-4252-B4D7-C807BBB21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68" y="2124360"/>
            <a:ext cx="769781" cy="862911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2ABE999C-C867-44F5-BA1A-44B693282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5" y="2174136"/>
            <a:ext cx="651237" cy="829526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C211143E-D9E8-4CD5-B57D-25EE65B720A3}"/>
              </a:ext>
            </a:extLst>
          </p:cNvPr>
          <p:cNvSpPr txBox="1"/>
          <p:nvPr/>
        </p:nvSpPr>
        <p:spPr>
          <a:xfrm>
            <a:off x="8232570" y="2126823"/>
            <a:ext cx="955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050" u="sng" dirty="0">
                <a:latin typeface="+mn-ea"/>
                <a:ea typeface="+mn-ea"/>
              </a:rPr>
              <a:t>박준용 수석</a:t>
            </a:r>
            <a:endParaRPr lang="en-US" altLang="ko-KR" sz="1050" u="sng" dirty="0">
              <a:latin typeface="+mn-ea"/>
              <a:ea typeface="+mn-ea"/>
            </a:endParaRPr>
          </a:p>
          <a:p>
            <a:pPr algn="l"/>
            <a:r>
              <a:rPr lang="en-US" altLang="ko-KR" sz="1000" b="0" dirty="0">
                <a:latin typeface="+mn-ea"/>
                <a:ea typeface="+mn-ea"/>
              </a:rPr>
              <a:t>(12</a:t>
            </a:r>
            <a:r>
              <a:rPr lang="ko-KR" altLang="en-US" sz="1000" b="0" dirty="0">
                <a:latin typeface="+mn-ea"/>
                <a:ea typeface="+mn-ea"/>
              </a:rPr>
              <a:t>년 경력</a:t>
            </a:r>
            <a:r>
              <a:rPr lang="en-US" altLang="ko-KR" sz="1000" b="0" dirty="0">
                <a:latin typeface="+mn-ea"/>
                <a:ea typeface="+mn-ea"/>
              </a:rPr>
              <a:t>)</a:t>
            </a:r>
          </a:p>
          <a:p>
            <a:pPr algn="l"/>
            <a:r>
              <a:rPr lang="ko-KR" altLang="en-US" sz="1000" b="0" dirty="0">
                <a:latin typeface="+mn-ea"/>
                <a:ea typeface="+mn-ea"/>
              </a:rPr>
              <a:t>동국대</a:t>
            </a:r>
            <a:r>
              <a:rPr lang="en-US" altLang="ko-KR" sz="1000" b="0" dirty="0">
                <a:latin typeface="+mn-ea"/>
                <a:ea typeface="+mn-ea"/>
              </a:rPr>
              <a:t>(</a:t>
            </a:r>
            <a:r>
              <a:rPr lang="ko-KR" altLang="en-US" sz="1000" b="0" dirty="0">
                <a:latin typeface="+mn-ea"/>
                <a:ea typeface="+mn-ea"/>
              </a:rPr>
              <a:t>박사</a:t>
            </a:r>
            <a:r>
              <a:rPr lang="en-US" altLang="ko-KR" sz="1000" b="0" dirty="0">
                <a:latin typeface="+mn-ea"/>
                <a:ea typeface="+mn-ea"/>
              </a:rPr>
              <a:t>)</a:t>
            </a:r>
          </a:p>
          <a:p>
            <a:pPr algn="l"/>
            <a:r>
              <a:rPr lang="ko-KR" altLang="en-US" sz="1000" b="0" dirty="0" err="1">
                <a:solidFill>
                  <a:srgbClr val="000000"/>
                </a:solidFill>
                <a:latin typeface="맑은 고딕"/>
                <a:ea typeface="맑은 고딕"/>
              </a:rPr>
              <a:t>안랩</a:t>
            </a:r>
            <a:r>
              <a:rPr lang="en-US" altLang="ko-KR" sz="1000" b="0" dirty="0">
                <a:solidFill>
                  <a:srgbClr val="000000"/>
                </a:solidFill>
                <a:latin typeface="맑은 고딕"/>
                <a:ea typeface="맑은 고딕"/>
              </a:rPr>
              <a:t>, </a:t>
            </a:r>
            <a:r>
              <a:rPr lang="ko-KR" altLang="en-US" sz="1000" b="0" dirty="0" err="1">
                <a:solidFill>
                  <a:srgbClr val="000000"/>
                </a:solidFill>
                <a:latin typeface="맑은 고딕"/>
                <a:ea typeface="맑은 고딕"/>
              </a:rPr>
              <a:t>씨드젠</a:t>
            </a:r>
            <a:r>
              <a:rPr lang="en-US" altLang="ko-KR" sz="1000" b="0" dirty="0">
                <a:solidFill>
                  <a:srgbClr val="000000"/>
                </a:solidFill>
                <a:latin typeface="맑은 고딕"/>
                <a:ea typeface="맑은 고딕"/>
              </a:rPr>
              <a:t>,</a:t>
            </a:r>
          </a:p>
          <a:p>
            <a:pPr algn="l"/>
            <a:r>
              <a:rPr lang="ko-KR" altLang="en-US" sz="1000" b="0" dirty="0" err="1">
                <a:latin typeface="+mn-ea"/>
                <a:ea typeface="+mn-ea"/>
              </a:rPr>
              <a:t>씨에이에스</a:t>
            </a:r>
            <a:endParaRPr lang="en-US" altLang="ko-KR" sz="1000" b="0" dirty="0">
              <a:latin typeface="+mn-ea"/>
              <a:ea typeface="+mn-ea"/>
            </a:endParaRPr>
          </a:p>
        </p:txBody>
      </p:sp>
      <p:pic>
        <p:nvPicPr>
          <p:cNvPr id="57347" name="그림 57346">
            <a:extLst>
              <a:ext uri="{FF2B5EF4-FFF2-40B4-BE49-F238E27FC236}">
                <a16:creationId xmlns:a16="http://schemas.microsoft.com/office/drawing/2014/main" id="{135F12D5-D328-4486-9C2A-7FD03FEC9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355" y="2124360"/>
            <a:ext cx="764685" cy="856380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5CDBF8D9-C0A9-402A-8828-E127938EBA57}"/>
              </a:ext>
            </a:extLst>
          </p:cNvPr>
          <p:cNvSpPr txBox="1"/>
          <p:nvPr/>
        </p:nvSpPr>
        <p:spPr>
          <a:xfrm>
            <a:off x="6257012" y="3260386"/>
            <a:ext cx="2977638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ko-KR" altLang="en-US" sz="1000" b="0" dirty="0">
                <a:latin typeface="+mn-ea"/>
                <a:ea typeface="+mn-ea"/>
              </a:rPr>
              <a:t>자사</a:t>
            </a:r>
            <a:r>
              <a:rPr lang="en-US" altLang="ko-KR" sz="1000" b="0" dirty="0">
                <a:latin typeface="+mn-ea"/>
                <a:ea typeface="+mn-ea"/>
              </a:rPr>
              <a:t> </a:t>
            </a:r>
            <a:r>
              <a:rPr lang="ko-KR" altLang="en-US" sz="1000" b="0" dirty="0">
                <a:latin typeface="+mn-ea"/>
                <a:ea typeface="+mn-ea"/>
              </a:rPr>
              <a:t>보안솔루션 개발</a:t>
            </a:r>
            <a:br>
              <a:rPr lang="en-US" altLang="ko-KR" sz="1000" b="0" dirty="0">
                <a:latin typeface="+mn-ea"/>
                <a:ea typeface="+mn-ea"/>
              </a:rPr>
            </a:br>
            <a:r>
              <a:rPr lang="en-US" altLang="ko-KR" sz="1000" b="0" dirty="0">
                <a:latin typeface="+mn-ea"/>
                <a:ea typeface="+mn-ea"/>
              </a:rPr>
              <a:t>(WAF, Security Search Engine, Vulnerability Search, Web</a:t>
            </a:r>
            <a:r>
              <a:rPr lang="ko-KR" altLang="en-US" sz="1000" b="0" dirty="0">
                <a:latin typeface="+mn-ea"/>
                <a:ea typeface="+mn-ea"/>
              </a:rPr>
              <a:t> </a:t>
            </a:r>
            <a:r>
              <a:rPr lang="en-US" altLang="ko-KR" sz="1000" b="0" dirty="0">
                <a:latin typeface="+mn-ea"/>
                <a:ea typeface="+mn-ea"/>
              </a:rPr>
              <a:t>Application Scanner, </a:t>
            </a:r>
            <a:r>
              <a:rPr lang="ko-KR" altLang="en-US" sz="1000" b="0" dirty="0">
                <a:latin typeface="+mn-ea"/>
                <a:ea typeface="+mn-ea"/>
              </a:rPr>
              <a:t>등</a:t>
            </a:r>
            <a:r>
              <a:rPr lang="en-US" altLang="ko-KR" sz="1000" b="0" dirty="0">
                <a:latin typeface="+mn-ea"/>
                <a:ea typeface="+mn-ea"/>
              </a:rPr>
              <a:t>)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ko-KR" altLang="en-US" sz="1000" b="0" dirty="0">
                <a:latin typeface="+mn-ea"/>
                <a:ea typeface="+mn-ea"/>
              </a:rPr>
              <a:t>보안시스템</a:t>
            </a:r>
            <a:r>
              <a:rPr lang="en-US" altLang="ko-KR" sz="1000" b="0" dirty="0">
                <a:latin typeface="+mn-ea"/>
                <a:ea typeface="+mn-ea"/>
              </a:rPr>
              <a:t> </a:t>
            </a:r>
            <a:r>
              <a:rPr lang="ko-KR" altLang="en-US" sz="1000" b="0" dirty="0">
                <a:latin typeface="+mn-ea"/>
                <a:ea typeface="+mn-ea"/>
              </a:rPr>
              <a:t>설계 및 구축</a:t>
            </a:r>
            <a:br>
              <a:rPr lang="en-US" altLang="ko-KR" sz="1000" b="0" dirty="0">
                <a:latin typeface="+mn-ea"/>
                <a:ea typeface="+mn-ea"/>
              </a:rPr>
            </a:br>
            <a:r>
              <a:rPr lang="en-US" altLang="ko-KR" sz="1000" b="0" dirty="0">
                <a:latin typeface="+mn-ea"/>
                <a:ea typeface="+mn-ea"/>
              </a:rPr>
              <a:t>(</a:t>
            </a:r>
            <a:r>
              <a:rPr lang="ko-KR" altLang="en-US" sz="1000" b="0" dirty="0" err="1">
                <a:latin typeface="+mn-ea"/>
                <a:ea typeface="+mn-ea"/>
              </a:rPr>
              <a:t>망분리</a:t>
            </a:r>
            <a:r>
              <a:rPr lang="en-US" altLang="ko-KR" sz="1000" b="0" dirty="0">
                <a:latin typeface="+mn-ea"/>
                <a:ea typeface="+mn-ea"/>
              </a:rPr>
              <a:t> </a:t>
            </a:r>
            <a:r>
              <a:rPr lang="ko-KR" altLang="en-US" sz="1000" b="0" dirty="0">
                <a:latin typeface="+mn-ea"/>
                <a:ea typeface="+mn-ea"/>
              </a:rPr>
              <a:t>시스템 구축</a:t>
            </a:r>
            <a:r>
              <a:rPr lang="en-US" altLang="ko-KR" sz="1000" b="0" dirty="0">
                <a:latin typeface="+mn-ea"/>
                <a:ea typeface="+mn-ea"/>
              </a:rPr>
              <a:t>, Cloud Migration, </a:t>
            </a:r>
            <a:r>
              <a:rPr lang="ko-KR" altLang="en-US" sz="1000" b="0" dirty="0">
                <a:latin typeface="+mn-ea"/>
                <a:ea typeface="+mn-ea"/>
              </a:rPr>
              <a:t>등</a:t>
            </a:r>
            <a:r>
              <a:rPr lang="en-US" altLang="ko-KR" sz="1000" b="0" dirty="0">
                <a:latin typeface="+mn-ea"/>
                <a:ea typeface="+mn-ea"/>
              </a:rPr>
              <a:t>)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ko-KR" altLang="en-US" sz="1000" b="0" dirty="0">
                <a:latin typeface="+mn-ea"/>
                <a:ea typeface="+mn-ea"/>
              </a:rPr>
              <a:t>개인정보보호 및 정보보안 연구개발</a:t>
            </a:r>
            <a:br>
              <a:rPr lang="en-US" altLang="ko-KR" sz="1000" b="0" dirty="0">
                <a:latin typeface="+mn-ea"/>
                <a:ea typeface="+mn-ea"/>
              </a:rPr>
            </a:br>
            <a:r>
              <a:rPr lang="en-US" altLang="ko-KR" sz="1000" b="0" dirty="0">
                <a:latin typeface="+mn-ea"/>
                <a:ea typeface="+mn-ea"/>
              </a:rPr>
              <a:t>(</a:t>
            </a:r>
            <a:r>
              <a:rPr lang="ko-KR" altLang="en-US" sz="1000" b="0" dirty="0">
                <a:latin typeface="+mn-ea"/>
                <a:ea typeface="+mn-ea"/>
              </a:rPr>
              <a:t>국내외</a:t>
            </a:r>
            <a:r>
              <a:rPr lang="en-US" altLang="ko-KR" sz="1000" b="0" dirty="0">
                <a:latin typeface="+mn-ea"/>
                <a:ea typeface="+mn-ea"/>
              </a:rPr>
              <a:t> Bug</a:t>
            </a:r>
            <a:r>
              <a:rPr lang="ko-KR" altLang="en-US" sz="1000" b="0" dirty="0">
                <a:latin typeface="+mn-ea"/>
                <a:ea typeface="+mn-ea"/>
              </a:rPr>
              <a:t> </a:t>
            </a:r>
            <a:r>
              <a:rPr lang="en-US" altLang="ko-KR" sz="1000" b="0" dirty="0">
                <a:latin typeface="+mn-ea"/>
                <a:ea typeface="+mn-ea"/>
              </a:rPr>
              <a:t>Bounty</a:t>
            </a:r>
            <a:r>
              <a:rPr lang="ko-KR" altLang="en-US" sz="1000" b="0" dirty="0">
                <a:latin typeface="+mn-ea"/>
                <a:ea typeface="+mn-ea"/>
              </a:rPr>
              <a:t> 약 </a:t>
            </a:r>
            <a:r>
              <a:rPr lang="en-US" altLang="ko-KR" sz="1000" b="0" dirty="0">
                <a:latin typeface="+mn-ea"/>
                <a:ea typeface="+mn-ea"/>
              </a:rPr>
              <a:t>50</a:t>
            </a:r>
            <a:r>
              <a:rPr lang="ko-KR" altLang="en-US" sz="1000" b="0" dirty="0">
                <a:latin typeface="+mn-ea"/>
                <a:ea typeface="+mn-ea"/>
              </a:rPr>
              <a:t>건 신고 등</a:t>
            </a:r>
            <a:r>
              <a:rPr lang="en-US" altLang="ko-KR" sz="1000" b="0" dirty="0">
                <a:latin typeface="+mn-ea"/>
                <a:ea typeface="+mn-ea"/>
              </a:rPr>
              <a:t>)</a:t>
            </a:r>
            <a:endParaRPr lang="ko-KR" altLang="en-US" sz="1000" b="0" dirty="0">
              <a:latin typeface="+mn-ea"/>
              <a:ea typeface="+mn-ea"/>
            </a:endParaRPr>
          </a:p>
        </p:txBody>
      </p: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E4CDB5E5-7A29-4F09-816C-E4EA3C727D25}"/>
              </a:ext>
            </a:extLst>
          </p:cNvPr>
          <p:cNvSpPr/>
          <p:nvPr/>
        </p:nvSpPr>
        <p:spPr bwMode="auto">
          <a:xfrm>
            <a:off x="649255" y="4778509"/>
            <a:ext cx="3510789" cy="140598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149E537-0E72-438D-AD29-E295FC892148}"/>
              </a:ext>
            </a:extLst>
          </p:cNvPr>
          <p:cNvSpPr txBox="1"/>
          <p:nvPr/>
        </p:nvSpPr>
        <p:spPr>
          <a:xfrm>
            <a:off x="826674" y="5099131"/>
            <a:ext cx="3189689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l">
              <a:buFont typeface="Wingdings" panose="05000000000000000000" pitchFamily="2" charset="2"/>
              <a:buChar char="§"/>
            </a:pPr>
            <a:r>
              <a:rPr lang="en-US" altLang="ko-KR" sz="11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WiKi</a:t>
            </a:r>
            <a:r>
              <a:rPr lang="ko-KR" altLang="en-US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Security India (</a:t>
            </a:r>
            <a:r>
              <a:rPr lang="ko-KR" altLang="en-US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인도</a:t>
            </a:r>
            <a:r>
              <a:rPr lang="en-US" altLang="ko-KR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)</a:t>
            </a:r>
          </a:p>
          <a:p>
            <a:pPr marL="174625" indent="-174625" algn="l">
              <a:buFont typeface="Wingdings" panose="05000000000000000000" pitchFamily="2" charset="2"/>
              <a:buChar char="§"/>
            </a:pPr>
            <a:r>
              <a:rPr lang="en-US" altLang="ko-KR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GBT International (</a:t>
            </a:r>
            <a:r>
              <a:rPr lang="ko-KR" altLang="en-US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홍콩</a:t>
            </a:r>
            <a:r>
              <a:rPr lang="en-US" altLang="ko-KR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)</a:t>
            </a:r>
          </a:p>
          <a:p>
            <a:pPr marL="174625" indent="-174625" algn="l">
              <a:buFont typeface="Wingdings" panose="05000000000000000000" pitchFamily="2" charset="2"/>
              <a:buChar char="§"/>
            </a:pPr>
            <a:r>
              <a:rPr lang="en-US" altLang="ko-KR" sz="11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GloDers</a:t>
            </a:r>
            <a:r>
              <a:rPr lang="en-US" altLang="ko-KR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 College (</a:t>
            </a:r>
            <a:r>
              <a:rPr lang="ko-KR" altLang="en-US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필리핀</a:t>
            </a:r>
            <a:r>
              <a:rPr lang="en-US" altLang="ko-KR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)</a:t>
            </a:r>
          </a:p>
          <a:p>
            <a:pPr marL="174625" indent="-174625" algn="l">
              <a:buFont typeface="Wingdings" panose="05000000000000000000" pitchFamily="2" charset="2"/>
              <a:buChar char="§"/>
            </a:pPr>
            <a:r>
              <a:rPr lang="en-US" altLang="ko-KR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AOS LTD, N@TCOM SERVICE (</a:t>
            </a:r>
            <a:r>
              <a:rPr lang="ko-KR" altLang="en-US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르완다</a:t>
            </a:r>
            <a:r>
              <a:rPr lang="en-US" altLang="ko-KR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)</a:t>
            </a:r>
          </a:p>
          <a:p>
            <a:pPr marL="174625" indent="-174625" algn="l">
              <a:buFont typeface="Wingdings" panose="05000000000000000000" pitchFamily="2" charset="2"/>
              <a:buChar char="§"/>
            </a:pPr>
            <a:r>
              <a:rPr lang="ko-KR" altLang="en-US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아마존 </a:t>
            </a:r>
            <a:r>
              <a:rPr lang="en-US" altLang="ko-KR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AWS APN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375AD2C-F522-45AE-9C38-5E2C1A653E1F}"/>
              </a:ext>
            </a:extLst>
          </p:cNvPr>
          <p:cNvSpPr txBox="1"/>
          <p:nvPr/>
        </p:nvSpPr>
        <p:spPr>
          <a:xfrm>
            <a:off x="726929" y="4831977"/>
            <a:ext cx="3358211" cy="2703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72000" rIns="72000" bIns="72000" rtlCol="0" anchor="ctr">
            <a:noAutofit/>
          </a:bodyPr>
          <a:lstStyle>
            <a:defPPr>
              <a:defRPr lang="en-US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ko-KR" altLang="en-US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글로벌 사업 협력</a:t>
            </a:r>
            <a:endParaRPr lang="en-US" altLang="ko-KR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E66E383-60FC-48B0-A5AE-986449C7B874}"/>
              </a:ext>
            </a:extLst>
          </p:cNvPr>
          <p:cNvSpPr txBox="1"/>
          <p:nvPr/>
        </p:nvSpPr>
        <p:spPr>
          <a:xfrm>
            <a:off x="6827169" y="5129909"/>
            <a:ext cx="2160240" cy="48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l">
              <a:buFont typeface="Wingdings" panose="05000000000000000000" pitchFamily="2" charset="2"/>
              <a:buChar char="§"/>
            </a:pPr>
            <a:r>
              <a:rPr lang="ko-KR" altLang="en-US" sz="12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민병철변호사법률사무소</a:t>
            </a:r>
            <a:endParaRPr lang="en-US" altLang="ko-KR" sz="120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pPr marL="174625" indent="-174625" algn="l">
              <a:buFont typeface="Wingdings" panose="05000000000000000000" pitchFamily="2" charset="2"/>
              <a:buChar char="§"/>
            </a:pP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(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사</a:t>
            </a:r>
            <a:r>
              <a:rPr lang="en-US" altLang="ko-KR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)</a:t>
            </a:r>
            <a:r>
              <a:rPr lang="ko-KR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정보통신서비스연구원</a:t>
            </a:r>
            <a:endParaRPr lang="en-US" altLang="ko-KR" sz="120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74BCC2C-C44E-45D3-8267-C6EF9C03B7E5}"/>
              </a:ext>
            </a:extLst>
          </p:cNvPr>
          <p:cNvSpPr txBox="1"/>
          <p:nvPr/>
        </p:nvSpPr>
        <p:spPr>
          <a:xfrm>
            <a:off x="4448944" y="5113436"/>
            <a:ext cx="4738949" cy="107106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174625" indent="-174625" algn="l">
              <a:buFont typeface="Wingdings" panose="05000000000000000000" pitchFamily="2" charset="2"/>
              <a:buChar char="§"/>
            </a:pPr>
            <a:r>
              <a:rPr lang="ko-KR" altLang="en-US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㈜</a:t>
            </a:r>
            <a:r>
              <a:rPr lang="ko-KR" altLang="en-US" sz="11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오픈베이스</a:t>
            </a:r>
            <a:r>
              <a:rPr lang="en-US" altLang="ko-KR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(HP</a:t>
            </a:r>
            <a:r>
              <a:rPr lang="ko-KR" altLang="en-US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솔루션</a:t>
            </a:r>
            <a:r>
              <a:rPr lang="en-US" altLang="ko-KR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)</a:t>
            </a:r>
          </a:p>
          <a:p>
            <a:pPr marL="174625" indent="-174625" algn="l">
              <a:buFont typeface="Wingdings" panose="05000000000000000000" pitchFamily="2" charset="2"/>
              <a:buChar char="§"/>
            </a:pPr>
            <a:r>
              <a:rPr lang="en-US" altLang="ko-KR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SK</a:t>
            </a:r>
            <a:r>
              <a:rPr lang="ko-KR" altLang="en-US" sz="11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인포섹</a:t>
            </a:r>
            <a:r>
              <a:rPr lang="en-US" altLang="ko-KR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11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안랩</a:t>
            </a:r>
            <a:r>
              <a:rPr lang="en-US" altLang="ko-KR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11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씨드젠</a:t>
            </a:r>
            <a:r>
              <a:rPr lang="ko-KR" altLang="en-US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 등</a:t>
            </a:r>
            <a:endParaRPr lang="en-US" altLang="ko-KR" sz="110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pPr marL="174625" indent="-174625" algn="l">
              <a:buFont typeface="Wingdings" panose="05000000000000000000" pitchFamily="2" charset="2"/>
              <a:buChar char="§"/>
            </a:pPr>
            <a:r>
              <a:rPr lang="ko-KR" altLang="en-US" sz="1100" b="0" kern="7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한국</a:t>
            </a:r>
            <a:r>
              <a:rPr lang="en-US" altLang="ko-KR" sz="1100" b="0" kern="7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IBM, KB</a:t>
            </a:r>
            <a:r>
              <a:rPr lang="ko-KR" altLang="en-US" sz="1100" b="0" kern="7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데이터시스템</a:t>
            </a:r>
            <a:r>
              <a:rPr lang="en-US" altLang="ko-KR" sz="1100" b="0" kern="7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, IBK</a:t>
            </a:r>
            <a:r>
              <a:rPr lang="ko-KR" altLang="en-US" sz="1100" b="0" kern="7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시스템</a:t>
            </a:r>
            <a:r>
              <a:rPr lang="en-US" altLang="ko-KR" sz="1100" b="0" kern="7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1100" b="0" kern="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신한데이터시스템</a:t>
            </a:r>
            <a:r>
              <a:rPr lang="en-US" altLang="ko-KR" sz="1100" b="0" kern="7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, SK C&amp;C,</a:t>
            </a:r>
            <a:br>
              <a:rPr lang="en-US" altLang="ko-KR" sz="1100" b="0" kern="7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</a:br>
            <a:r>
              <a:rPr lang="en-US" altLang="ko-KR" sz="1100" b="0" kern="7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LG CNS, KISEC, </a:t>
            </a:r>
            <a:r>
              <a:rPr lang="ko-KR" altLang="en-US" sz="1100" b="0" kern="7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롯데정보통신</a:t>
            </a:r>
            <a:r>
              <a:rPr lang="en-US" altLang="ko-KR" sz="1100" b="0" kern="7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, </a:t>
            </a:r>
            <a:r>
              <a:rPr lang="en-US" altLang="ko-KR" sz="1100" b="0" kern="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CodeWise</a:t>
            </a:r>
            <a:r>
              <a:rPr lang="en-US" altLang="ko-KR" sz="1100" b="0" kern="7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, </a:t>
            </a:r>
            <a:r>
              <a:rPr lang="en-US" altLang="ko-KR" sz="1100" b="0" kern="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InteliCode</a:t>
            </a:r>
            <a:r>
              <a:rPr lang="en-US" altLang="ko-KR" sz="1100" b="0" kern="7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 </a:t>
            </a:r>
            <a:r>
              <a:rPr lang="ko-KR" altLang="en-US" sz="1100" b="0" kern="7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등</a:t>
            </a:r>
            <a:endParaRPr lang="en-US" altLang="ko-KR" sz="1100" b="0" kern="7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E9C397-89D4-4116-985C-26FA2FACFD04}"/>
              </a:ext>
            </a:extLst>
          </p:cNvPr>
          <p:cNvSpPr txBox="1"/>
          <p:nvPr/>
        </p:nvSpPr>
        <p:spPr>
          <a:xfrm>
            <a:off x="4309536" y="4831978"/>
            <a:ext cx="4867868" cy="2703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72000" rIns="72000" bIns="72000" rtlCol="0" anchor="ctr">
            <a:noAutofit/>
          </a:bodyPr>
          <a:lstStyle>
            <a:defPPr>
              <a:defRPr lang="en-US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ko-KR" altLang="en-US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국내 보안사업 및 특수분야 협력</a:t>
            </a:r>
            <a:endParaRPr lang="en-US" altLang="ko-KR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8" name="직선 연결선 107">
            <a:extLst>
              <a:ext uri="{FF2B5EF4-FFF2-40B4-BE49-F238E27FC236}">
                <a16:creationId xmlns:a16="http://schemas.microsoft.com/office/drawing/2014/main" id="{A834E881-D056-40DE-8980-039E4349CFB5}"/>
              </a:ext>
            </a:extLst>
          </p:cNvPr>
          <p:cNvCxnSpPr/>
          <p:nvPr/>
        </p:nvCxnSpPr>
        <p:spPr bwMode="auto">
          <a:xfrm>
            <a:off x="648262" y="4765848"/>
            <a:ext cx="8600276" cy="1416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7364" name="그림 57363">
            <a:extLst>
              <a:ext uri="{FF2B5EF4-FFF2-40B4-BE49-F238E27FC236}">
                <a16:creationId xmlns:a16="http://schemas.microsoft.com/office/drawing/2014/main" id="{E00AA65F-ABD9-4A84-AD58-151D867B4D9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8576" y="3496936"/>
            <a:ext cx="896694" cy="845675"/>
          </a:xfrm>
          <a:prstGeom prst="rect">
            <a:avLst/>
          </a:prstGeom>
        </p:spPr>
      </p:pic>
      <p:pic>
        <p:nvPicPr>
          <p:cNvPr id="114" name="그림 113">
            <a:extLst>
              <a:ext uri="{FF2B5EF4-FFF2-40B4-BE49-F238E27FC236}">
                <a16:creationId xmlns:a16="http://schemas.microsoft.com/office/drawing/2014/main" id="{0E7D29B4-FF92-485A-B726-4AEDC787AAF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1665" y="3496936"/>
            <a:ext cx="896694" cy="84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890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/>
          <p:cNvSpPr/>
          <p:nvPr/>
        </p:nvSpPr>
        <p:spPr bwMode="auto">
          <a:xfrm>
            <a:off x="704528" y="3580302"/>
            <a:ext cx="1800200" cy="240672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5" name="직사각형 4"/>
          <p:cNvSpPr/>
          <p:nvPr/>
        </p:nvSpPr>
        <p:spPr bwMode="auto">
          <a:xfrm>
            <a:off x="704528" y="1052736"/>
            <a:ext cx="1800200" cy="239462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240903"/>
            <a:ext cx="1096454" cy="307777"/>
          </a:xfrm>
        </p:spPr>
        <p:txBody>
          <a:bodyPr/>
          <a:lstStyle/>
          <a:p>
            <a:pPr eaLnBrk="1" hangingPunct="1"/>
            <a:r>
              <a:rPr lang="ko-KR" altLang="en-US" sz="2000" dirty="0">
                <a:solidFill>
                  <a:schemeClr val="accent6">
                    <a:lumMod val="25000"/>
                  </a:schemeClr>
                </a:solidFill>
              </a:rPr>
              <a:t>발명 특허</a:t>
            </a:r>
            <a:endParaRPr lang="en-US" altLang="ko-KR" sz="20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5CDF7546-5B53-457F-BF1F-872AA9DC4568}"/>
              </a:ext>
            </a:extLst>
          </p:cNvPr>
          <p:cNvSpPr/>
          <p:nvPr/>
        </p:nvSpPr>
        <p:spPr>
          <a:xfrm>
            <a:off x="-6872" y="188640"/>
            <a:ext cx="188355" cy="396077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81" y="3637299"/>
            <a:ext cx="1675172" cy="228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14" y="1113584"/>
            <a:ext cx="1658585" cy="225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2548218" y="1072907"/>
            <a:ext cx="6653254" cy="237445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60000"/>
                <a:lumOff val="40000"/>
              </a:schemeClr>
            </a:solidFill>
          </a:ln>
          <a:effectLst/>
        </p:spPr>
        <p:txBody>
          <a:bodyPr wrap="square" rtlCol="0" anchor="ctr">
            <a:noAutofit/>
          </a:bodyPr>
          <a:lstStyle/>
          <a:p>
            <a:pPr marL="174625" indent="-174625" algn="l">
              <a:buFont typeface="Wingdings" panose="05000000000000000000" pitchFamily="2" charset="2"/>
              <a:buChar char="§"/>
            </a:pPr>
            <a:endParaRPr lang="en-US" altLang="ko-KR" sz="140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pPr marL="174625" indent="-174625" algn="l">
              <a:buFont typeface="Wingdings" panose="05000000000000000000" pitchFamily="2" charset="2"/>
              <a:buChar char="§"/>
            </a:pPr>
            <a:r>
              <a:rPr lang="ko-KR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등록번호</a:t>
            </a:r>
            <a:r>
              <a:rPr lang="en-US" altLang="ko-KR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: 10-1259897</a:t>
            </a:r>
          </a:p>
          <a:p>
            <a:pPr marL="174625" indent="-174625" algn="l">
              <a:buFont typeface="Wingdings" panose="05000000000000000000" pitchFamily="2" charset="2"/>
              <a:buChar char="§"/>
            </a:pPr>
            <a:r>
              <a:rPr lang="ko-KR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발행기관</a:t>
            </a:r>
            <a:r>
              <a:rPr lang="en-US" altLang="ko-KR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: </a:t>
            </a:r>
            <a:r>
              <a:rPr lang="ko-KR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대한민국 특허청</a:t>
            </a:r>
            <a:endParaRPr lang="en-US" altLang="ko-KR" sz="140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pPr marL="174625" indent="-174625" algn="l">
              <a:buFont typeface="Wingdings" panose="05000000000000000000" pitchFamily="2" charset="2"/>
              <a:buChar char="§"/>
            </a:pPr>
            <a:r>
              <a:rPr lang="ko-KR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특허 요약</a:t>
            </a:r>
            <a:r>
              <a:rPr lang="en-US" altLang="ko-KR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:</a:t>
            </a:r>
            <a:br>
              <a:rPr lang="en-US" altLang="ko-KR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</a:br>
            <a:r>
              <a:rPr lang="ko-KR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본 발명은 원격 보안취약성 진단장치 및 그 방법에 관한 것으로</a:t>
            </a:r>
            <a:r>
              <a:rPr lang="en-US" altLang="ko-KR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해당 디바이스가 가지고 있는 취약성에 대한 구체적인 정보를 획득할 수 있어 안전한 취약성 분석을 제공함</a:t>
            </a:r>
            <a:endParaRPr lang="en-US" altLang="ko-KR" sz="140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pPr marL="174625" indent="-174625" algn="l">
              <a:buFont typeface="Wingdings" panose="05000000000000000000" pitchFamily="2" charset="2"/>
              <a:buChar char="§"/>
            </a:pPr>
            <a:endParaRPr lang="en-US" altLang="ko-KR" sz="140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48218" y="3605854"/>
            <a:ext cx="6653254" cy="237445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60000"/>
                <a:lumOff val="40000"/>
              </a:schemeClr>
            </a:solidFill>
          </a:ln>
          <a:effectLst/>
        </p:spPr>
        <p:txBody>
          <a:bodyPr wrap="square" rtlCol="0" anchor="ctr">
            <a:noAutofit/>
          </a:bodyPr>
          <a:lstStyle/>
          <a:p>
            <a:pPr marL="174625" indent="-174625" algn="l">
              <a:buFont typeface="Wingdings" panose="05000000000000000000" pitchFamily="2" charset="2"/>
              <a:buChar char="§"/>
            </a:pPr>
            <a:r>
              <a:rPr lang="ko-KR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등록번호</a:t>
            </a:r>
            <a:r>
              <a:rPr lang="en-US" altLang="ko-KR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10-0628296</a:t>
            </a:r>
          </a:p>
          <a:p>
            <a:pPr marL="174625" indent="-174625" algn="l">
              <a:buFont typeface="Wingdings" panose="05000000000000000000" pitchFamily="2" charset="2"/>
              <a:buChar char="§"/>
            </a:pPr>
            <a:r>
              <a:rPr lang="ko-KR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발행기관</a:t>
            </a:r>
            <a:r>
              <a:rPr lang="en-US" altLang="ko-KR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대한민국 특허청</a:t>
            </a:r>
            <a:endParaRPr lang="en-US" altLang="ko-KR" sz="140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74625" indent="-174625" algn="l">
              <a:buFont typeface="Wingdings" panose="05000000000000000000" pitchFamily="2" charset="2"/>
              <a:buChar char="§"/>
            </a:pPr>
            <a:r>
              <a:rPr lang="ko-KR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특허 요약</a:t>
            </a:r>
            <a:r>
              <a:rPr lang="en-US" altLang="ko-KR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</a:t>
            </a:r>
            <a:br>
              <a:rPr lang="en-US" altLang="ko-KR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</a:br>
            <a:r>
              <a:rPr lang="ko-KR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본 발명은 타임슬롯 기반의 </a:t>
            </a:r>
            <a:r>
              <a:rPr lang="ko-KR" altLang="en-US" sz="14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카운팅</a:t>
            </a:r>
            <a:r>
              <a:rPr lang="ko-KR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알고리즘을 이용</a:t>
            </a:r>
            <a:r>
              <a:rPr lang="en-US" altLang="ko-KR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공격상황의 발생빈도를 </a:t>
            </a:r>
            <a:r>
              <a:rPr lang="ko-KR" altLang="en-US" sz="14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카운팅한</a:t>
            </a:r>
            <a:r>
              <a:rPr lang="ko-KR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후</a:t>
            </a:r>
            <a:r>
              <a:rPr lang="en-US" altLang="ko-KR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탐지 경보의 발생빈도 등의 공격상황을 분석하여 경보의 발생량에 영향을 주지 않고 네트워크 공격상황을 실시간으로 정확한 탐지기능을 제공함</a:t>
            </a:r>
            <a:endParaRPr lang="en-US" altLang="ko-KR" sz="140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9B0532-F163-46E8-A1E8-B4E32DFD94CF}"/>
              </a:ext>
            </a:extLst>
          </p:cNvPr>
          <p:cNvSpPr txBox="1"/>
          <p:nvPr/>
        </p:nvSpPr>
        <p:spPr>
          <a:xfrm>
            <a:off x="2589486" y="1114650"/>
            <a:ext cx="6566389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noAutofit/>
          </a:bodyPr>
          <a:lstStyle/>
          <a:p>
            <a:pPr algn="l"/>
            <a:r>
              <a:rPr lang="ko-KR" altLang="en-US" sz="1400" i="1" dirty="0" err="1">
                <a:solidFill>
                  <a:schemeClr val="bg1"/>
                </a:solidFill>
                <a:latin typeface="+mn-ea"/>
                <a:ea typeface="+mn-ea"/>
              </a:rPr>
              <a:t>특허명</a:t>
            </a:r>
            <a:r>
              <a:rPr lang="en-US" altLang="ko-KR" sz="1400" i="1" dirty="0">
                <a:solidFill>
                  <a:schemeClr val="bg1"/>
                </a:solidFill>
                <a:latin typeface="+mn-ea"/>
                <a:ea typeface="+mn-ea"/>
              </a:rPr>
              <a:t>: </a:t>
            </a:r>
            <a:r>
              <a:rPr lang="ko-KR" altLang="en-US" sz="1400" i="1" dirty="0">
                <a:solidFill>
                  <a:schemeClr val="bg1"/>
                </a:solidFill>
                <a:latin typeface="+mn-ea"/>
                <a:ea typeface="+mn-ea"/>
              </a:rPr>
              <a:t>원격 보안취약성 진단장치 및 그 방법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11004F-C947-4E30-81A2-F5060E01BB3D}"/>
              </a:ext>
            </a:extLst>
          </p:cNvPr>
          <p:cNvSpPr txBox="1"/>
          <p:nvPr/>
        </p:nvSpPr>
        <p:spPr>
          <a:xfrm>
            <a:off x="2589486" y="3637299"/>
            <a:ext cx="6566389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noAutofit/>
          </a:bodyPr>
          <a:lstStyle/>
          <a:p>
            <a:pPr algn="l"/>
            <a:r>
              <a:rPr lang="ko-KR" altLang="en-US" sz="1400" i="1" dirty="0" err="1">
                <a:solidFill>
                  <a:schemeClr val="bg1"/>
                </a:solidFill>
                <a:latin typeface="+mn-ea"/>
                <a:ea typeface="+mn-ea"/>
              </a:rPr>
              <a:t>특허명</a:t>
            </a:r>
            <a:r>
              <a:rPr lang="en-US" altLang="ko-KR" sz="1400" i="1" dirty="0">
                <a:solidFill>
                  <a:schemeClr val="bg1"/>
                </a:solidFill>
                <a:latin typeface="+mn-ea"/>
                <a:ea typeface="+mn-ea"/>
              </a:rPr>
              <a:t>: </a:t>
            </a:r>
            <a:r>
              <a:rPr lang="ko-KR" altLang="en-US" sz="1400" i="1" dirty="0">
                <a:solidFill>
                  <a:schemeClr val="bg1"/>
                </a:solidFill>
                <a:latin typeface="+mn-ea"/>
                <a:ea typeface="+mn-ea"/>
              </a:rPr>
              <a:t>네트워크 공격상황 분석 방법</a:t>
            </a:r>
          </a:p>
        </p:txBody>
      </p:sp>
    </p:spTree>
    <p:extLst>
      <p:ext uri="{BB962C8B-B14F-4D97-AF65-F5344CB8AC3E}">
        <p14:creationId xmlns:p14="http://schemas.microsoft.com/office/powerpoint/2010/main" val="33904169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240903"/>
            <a:ext cx="1689565" cy="307777"/>
          </a:xfrm>
        </p:spPr>
        <p:txBody>
          <a:bodyPr/>
          <a:lstStyle/>
          <a:p>
            <a:pPr eaLnBrk="1" hangingPunct="1"/>
            <a:r>
              <a:rPr lang="ko-KR" altLang="en-US" sz="2000" dirty="0">
                <a:solidFill>
                  <a:schemeClr val="accent6">
                    <a:lumMod val="25000"/>
                  </a:schemeClr>
                </a:solidFill>
              </a:rPr>
              <a:t>대외 </a:t>
            </a:r>
            <a:r>
              <a:rPr lang="ko-KR" altLang="en-US" sz="2000" dirty="0" err="1">
                <a:solidFill>
                  <a:schemeClr val="accent6">
                    <a:lumMod val="25000"/>
                  </a:schemeClr>
                </a:solidFill>
              </a:rPr>
              <a:t>인증</a:t>
            </a:r>
            <a:r>
              <a:rPr lang="ko-KR" altLang="en-US" sz="2000" dirty="0" err="1">
                <a:solidFill>
                  <a:schemeClr val="accent6">
                    <a:lumMod val="25000"/>
                  </a:schemeClr>
                </a:solidFill>
                <a:sym typeface="Wingdings" panose="05000000000000000000" pitchFamily="2" charset="2"/>
              </a:rPr>
              <a:t>협약</a:t>
            </a:r>
            <a:endParaRPr lang="en-US" altLang="ko-KR" sz="20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5CDF7546-5B53-457F-BF1F-872AA9DC4568}"/>
              </a:ext>
            </a:extLst>
          </p:cNvPr>
          <p:cNvSpPr/>
          <p:nvPr/>
        </p:nvSpPr>
        <p:spPr>
          <a:xfrm>
            <a:off x="-6872" y="188640"/>
            <a:ext cx="188355" cy="396077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4DDCDB2-D830-426B-ADC7-683EAAFFF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130" y="3573016"/>
            <a:ext cx="1571084" cy="65714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C37A7F1-CF47-4FCC-A78D-D1C1EEB2F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09" y="4437112"/>
            <a:ext cx="1189012" cy="154781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472FADE-5A8D-492D-A799-25983883A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0541" y="1486217"/>
            <a:ext cx="552985" cy="6635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17903E5-4AC2-4FD1-A8B8-7F5FF740C743}"/>
              </a:ext>
            </a:extLst>
          </p:cNvPr>
          <p:cNvSpPr txBox="1"/>
          <p:nvPr/>
        </p:nvSpPr>
        <p:spPr>
          <a:xfrm>
            <a:off x="716351" y="1388689"/>
            <a:ext cx="4148119" cy="101765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180975" indent="-180975" algn="l">
              <a:buFont typeface="Wingdings" panose="05000000000000000000" pitchFamily="2" charset="2"/>
              <a:buChar char="§"/>
            </a:pP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병역특례 지정업체 </a:t>
            </a:r>
            <a:r>
              <a:rPr lang="en-US" altLang="ko-KR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– </a:t>
            </a: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병무청</a:t>
            </a:r>
            <a:endParaRPr lang="en-US" altLang="ko-KR" sz="135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pPr marL="180975" indent="-180975" algn="l">
              <a:buFont typeface="Wingdings" panose="05000000000000000000" pitchFamily="2" charset="2"/>
              <a:buChar char="§"/>
            </a:pP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고용노동부 강소기업 선정</a:t>
            </a:r>
            <a:r>
              <a:rPr lang="en-US" altLang="ko-KR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 - </a:t>
            </a: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고용노동부</a:t>
            </a:r>
            <a:endParaRPr lang="en-US" altLang="ko-KR" sz="135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pPr marL="180975" indent="-180975" algn="l">
              <a:buFont typeface="Wingdings" panose="05000000000000000000" pitchFamily="2" charset="2"/>
              <a:buChar char="§"/>
            </a:pPr>
            <a:r>
              <a:rPr lang="ko-KR" altLang="en-US" sz="135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수출유망중소기업</a:t>
            </a: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 지정 </a:t>
            </a:r>
            <a:r>
              <a:rPr lang="en-US" altLang="ko-KR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- </a:t>
            </a: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중소벤처기업부</a:t>
            </a:r>
            <a:endParaRPr lang="en-US" altLang="ko-KR" sz="135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pPr marL="180975" indent="-180975" algn="l">
              <a:buFont typeface="Wingdings" panose="05000000000000000000" pitchFamily="2" charset="2"/>
              <a:buChar char="§"/>
            </a:pP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벤처기업 인증 </a:t>
            </a:r>
            <a:r>
              <a:rPr lang="en-US" altLang="ko-KR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– </a:t>
            </a: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기술보증기금</a:t>
            </a:r>
            <a:endParaRPr lang="en-US" altLang="ko-KR" sz="135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pPr marL="180975" indent="-180975" algn="l">
              <a:buFont typeface="Wingdings" panose="05000000000000000000" pitchFamily="2" charset="2"/>
              <a:buChar char="§"/>
            </a:pP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기업부설연구소 인증 </a:t>
            </a:r>
            <a:r>
              <a:rPr lang="en-US" altLang="ko-KR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– </a:t>
            </a: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한국산업기술진흥협회</a:t>
            </a:r>
            <a:endParaRPr lang="en-US" altLang="ko-KR" sz="135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pPr marL="180975" indent="-180975" algn="l">
              <a:buFont typeface="Wingdings" panose="05000000000000000000" pitchFamily="2" charset="2"/>
              <a:buChar char="§"/>
            </a:pP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한국무역협회 회원사 </a:t>
            </a:r>
            <a:r>
              <a:rPr lang="en-US" altLang="ko-KR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- (</a:t>
            </a: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사</a:t>
            </a:r>
            <a:r>
              <a:rPr lang="en-US" altLang="ko-KR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)</a:t>
            </a: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한국무역협회</a:t>
            </a:r>
            <a:endParaRPr lang="en-US" altLang="ko-KR" sz="135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pPr marL="180975" indent="-180975" algn="l">
              <a:buFont typeface="Wingdings" panose="05000000000000000000" pitchFamily="2" charset="2"/>
              <a:buChar char="§"/>
            </a:pP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무역업 고유번호 </a:t>
            </a:r>
            <a:r>
              <a:rPr lang="en-US" altLang="ko-KR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- (</a:t>
            </a: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사</a:t>
            </a:r>
            <a:r>
              <a:rPr lang="en-US" altLang="ko-KR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)</a:t>
            </a: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한국무역협회</a:t>
            </a:r>
            <a:endParaRPr lang="en-US" altLang="ko-KR" sz="135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pPr marL="180975" indent="-180975" algn="l">
              <a:buFont typeface="Wingdings" panose="05000000000000000000" pitchFamily="2" charset="2"/>
              <a:buChar char="§"/>
            </a:pP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아프리카</a:t>
            </a:r>
            <a:r>
              <a:rPr lang="en-US" altLang="ko-KR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(</a:t>
            </a: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르완다</a:t>
            </a:r>
            <a:r>
              <a:rPr lang="en-US" altLang="ko-KR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) </a:t>
            </a: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국가전자조달시스템 공급업체</a:t>
            </a:r>
            <a:endParaRPr lang="en-US" altLang="ko-KR" sz="135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pPr marL="180975" indent="-180975" algn="l">
              <a:buFont typeface="Wingdings" panose="05000000000000000000" pitchFamily="2" charset="2"/>
              <a:buChar char="§"/>
            </a:pPr>
            <a:endParaRPr lang="en-US" altLang="ko-KR" sz="135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DD828B-A07F-4BA1-B99E-50DDA7A0793A}"/>
              </a:ext>
            </a:extLst>
          </p:cNvPr>
          <p:cNvSpPr txBox="1"/>
          <p:nvPr/>
        </p:nvSpPr>
        <p:spPr>
          <a:xfrm>
            <a:off x="5041531" y="1357212"/>
            <a:ext cx="3343780" cy="101765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180975" indent="-180975" algn="l">
              <a:buFont typeface="Wingdings" panose="05000000000000000000" pitchFamily="2" charset="2"/>
              <a:buChar char="§"/>
            </a:pP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한국인터넷진흥원</a:t>
            </a:r>
            <a:r>
              <a:rPr lang="en-US" altLang="ko-KR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(KISA) </a:t>
            </a: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사이버위협정보 분석〮 공유시스템 </a:t>
            </a:r>
            <a:br>
              <a:rPr lang="en-US" altLang="ko-KR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</a:br>
            <a:r>
              <a:rPr lang="en-US" altLang="ko-KR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(C-TAS) </a:t>
            </a: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회원사</a:t>
            </a:r>
            <a:endParaRPr lang="en-US" altLang="ko-KR" sz="135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pPr marL="180975" indent="-180975" algn="l">
              <a:buFont typeface="Wingdings" panose="05000000000000000000" pitchFamily="2" charset="2"/>
              <a:buChar char="§"/>
            </a:pP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한국과학기술원</a:t>
            </a:r>
            <a:r>
              <a:rPr lang="en-US" altLang="ko-KR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(KAIST) </a:t>
            </a: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기술이전 </a:t>
            </a:r>
            <a:r>
              <a:rPr lang="en-US" altLang="ko-KR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(</a:t>
            </a:r>
            <a:r>
              <a:rPr lang="ko-KR" altLang="en-US" sz="135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리얼</a:t>
            </a: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 분석환경 기반 지능형 악성 웹페이지 탐지시스템</a:t>
            </a:r>
            <a:r>
              <a:rPr lang="en-US" altLang="ko-KR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)</a:t>
            </a:r>
          </a:p>
          <a:p>
            <a:pPr marL="180975" indent="-180975" algn="l">
              <a:buFont typeface="Wingdings" panose="05000000000000000000" pitchFamily="2" charset="2"/>
              <a:buChar char="§"/>
            </a:pP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소프트웨어사업자</a:t>
            </a:r>
            <a:r>
              <a:rPr lang="en-US" altLang="ko-KR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 </a:t>
            </a: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인증 </a:t>
            </a:r>
            <a:r>
              <a:rPr lang="en-US" altLang="ko-KR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– </a:t>
            </a: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소프트웨어 산업협회</a:t>
            </a:r>
            <a:endParaRPr lang="en-US" altLang="ko-KR" sz="135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pPr marL="180975" indent="-180975" algn="l">
              <a:buFont typeface="Wingdings" panose="05000000000000000000" pitchFamily="2" charset="2"/>
              <a:buChar char="§"/>
            </a:pPr>
            <a:endParaRPr lang="en-US" altLang="ko-KR" sz="135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1026" name="Picture 2" descr="Gbrain">
            <a:extLst>
              <a:ext uri="{FF2B5EF4-FFF2-40B4-BE49-F238E27FC236}">
                <a16:creationId xmlns:a16="http://schemas.microsoft.com/office/drawing/2014/main" id="{91F24F78-DF74-4DB8-81DC-EFCD06573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51" y="3635388"/>
            <a:ext cx="1993228" cy="7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기업부설연구소 - 한국상공사">
            <a:extLst>
              <a:ext uri="{FF2B5EF4-FFF2-40B4-BE49-F238E27FC236}">
                <a16:creationId xmlns:a16="http://schemas.microsoft.com/office/drawing/2014/main" id="{56CE6C86-1698-4DCE-A49B-D1E22780C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53" y="3579075"/>
            <a:ext cx="782856" cy="64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270A387-18DB-4F49-9AAF-52F7FC82A687}"/>
              </a:ext>
            </a:extLst>
          </p:cNvPr>
          <p:cNvSpPr txBox="1"/>
          <p:nvPr/>
        </p:nvSpPr>
        <p:spPr>
          <a:xfrm>
            <a:off x="5041531" y="3618069"/>
            <a:ext cx="4215992" cy="101765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180975" indent="-180975" algn="l">
              <a:buFont typeface="Wingdings" panose="05000000000000000000" pitchFamily="2" charset="2"/>
              <a:buChar char="§"/>
            </a:pPr>
            <a:r>
              <a:rPr lang="en-US" altLang="ko-KR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World Vision(</a:t>
            </a: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글로벌 </a:t>
            </a:r>
            <a:r>
              <a:rPr lang="en-US" altLang="ko-KR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NGO </a:t>
            </a: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단체</a:t>
            </a:r>
            <a:r>
              <a:rPr lang="en-US" altLang="ko-KR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) </a:t>
            </a: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정기후원사</a:t>
            </a:r>
            <a:endParaRPr lang="en-US" altLang="ko-KR" sz="135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pPr marL="180975" indent="-180975" algn="l">
              <a:buFont typeface="Wingdings" panose="05000000000000000000" pitchFamily="2" charset="2"/>
              <a:buChar char="§"/>
            </a:pP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서울여자대학교</a:t>
            </a:r>
            <a:r>
              <a:rPr lang="en-US" altLang="ko-KR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가천대학교</a:t>
            </a:r>
            <a:r>
              <a:rPr lang="en-US" altLang="ko-KR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수원대학교</a:t>
            </a:r>
            <a:r>
              <a:rPr lang="en-US" altLang="ko-KR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대덕대학교 기업체 현장학습 협약</a:t>
            </a:r>
            <a:endParaRPr lang="en-US" altLang="ko-KR" sz="135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pPr marL="180975" indent="-180975" algn="l">
              <a:buFont typeface="Wingdings" panose="05000000000000000000" pitchFamily="2" charset="2"/>
              <a:buChar char="§"/>
            </a:pP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특수목적고등학교 산학협력 체결 </a:t>
            </a:r>
            <a:r>
              <a:rPr lang="en-US" altLang="ko-KR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(</a:t>
            </a: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인천정보산업 고등학교</a:t>
            </a:r>
            <a:r>
              <a:rPr lang="en-US" altLang="ko-KR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135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인천마이스터고</a:t>
            </a:r>
            <a:r>
              <a:rPr lang="en-US" altLang="ko-KR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)</a:t>
            </a:r>
          </a:p>
          <a:p>
            <a:pPr marL="180975" indent="-180975" algn="l">
              <a:buFont typeface="Wingdings" panose="05000000000000000000" pitchFamily="2" charset="2"/>
              <a:buChar char="§"/>
            </a:pPr>
            <a:r>
              <a:rPr lang="en-US" altLang="ko-KR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KISA </a:t>
            </a: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아카데미 국가인적자원 개발 협약</a:t>
            </a:r>
            <a:endParaRPr lang="en-US" altLang="ko-KR" sz="135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pPr marL="180975" indent="-180975" algn="l">
              <a:buFont typeface="Wingdings" panose="05000000000000000000" pitchFamily="2" charset="2"/>
              <a:buChar char="§"/>
            </a:pPr>
            <a:r>
              <a:rPr lang="en-US" altLang="ko-KR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TTA </a:t>
            </a:r>
            <a:r>
              <a:rPr lang="ko-KR" altLang="en-US" sz="13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국가인적자원개발 컨소시엄 협약</a:t>
            </a:r>
            <a:endParaRPr lang="en-US" altLang="ko-KR" sz="135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1030" name="Picture 6" descr="월드비전 로고">
            <a:extLst>
              <a:ext uri="{FF2B5EF4-FFF2-40B4-BE49-F238E27FC236}">
                <a16:creationId xmlns:a16="http://schemas.microsoft.com/office/drawing/2014/main" id="{D98C7D69-9EE7-4BEB-B826-B73EA9526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304" y="5373216"/>
            <a:ext cx="1448995" cy="53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8C1AAA3-27B4-4DCF-B02E-7C9337E383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2804" y="5425606"/>
            <a:ext cx="1879650" cy="276658"/>
          </a:xfrm>
          <a:prstGeom prst="rect">
            <a:avLst/>
          </a:prstGeom>
        </p:spPr>
      </p:pic>
      <p:pic>
        <p:nvPicPr>
          <p:cNvPr id="27" name="Picture 10" descr="Related image">
            <a:extLst>
              <a:ext uri="{FF2B5EF4-FFF2-40B4-BE49-F238E27FC236}">
                <a16:creationId xmlns:a16="http://schemas.microsoft.com/office/drawing/2014/main" id="{093B6642-A3A9-44F0-98D4-71C65FC95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907" y="2373782"/>
            <a:ext cx="763111" cy="73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793A3F0-39DE-494B-84A4-30AB9F2675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86251" y="4539528"/>
            <a:ext cx="1058841" cy="1408193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4668A131-B3A3-4C81-BC8B-371E4195D0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70289" y="4524483"/>
            <a:ext cx="1327164" cy="377331"/>
          </a:xfrm>
          <a:prstGeom prst="rect">
            <a:avLst/>
          </a:prstGeom>
        </p:spPr>
      </p:pic>
      <p:grpSp>
        <p:nvGrpSpPr>
          <p:cNvPr id="31" name="그룹 30">
            <a:extLst>
              <a:ext uri="{FF2B5EF4-FFF2-40B4-BE49-F238E27FC236}">
                <a16:creationId xmlns:a16="http://schemas.microsoft.com/office/drawing/2014/main" id="{9AF6F229-F9B1-4C89-B177-C0977E99CB43}"/>
              </a:ext>
            </a:extLst>
          </p:cNvPr>
          <p:cNvGrpSpPr/>
          <p:nvPr/>
        </p:nvGrpSpPr>
        <p:grpSpPr>
          <a:xfrm>
            <a:off x="3332540" y="5047453"/>
            <a:ext cx="1398668" cy="981784"/>
            <a:chOff x="7761312" y="4703303"/>
            <a:chExt cx="1398668" cy="981784"/>
          </a:xfrm>
        </p:grpSpPr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AA98068F-61FE-4C98-96A0-5EFCA55CD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761312" y="4703303"/>
              <a:ext cx="543217" cy="523191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D505931C-EADD-411B-9ACE-A33B1EC07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22510" y="5308333"/>
              <a:ext cx="908175" cy="376754"/>
            </a:xfrm>
            <a:prstGeom prst="rect">
              <a:avLst/>
            </a:prstGeom>
          </p:spPr>
        </p:pic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BB038BAA-0809-4305-AC87-23558ADF4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379295" y="4855712"/>
              <a:ext cx="780685" cy="384428"/>
            </a:xfrm>
            <a:prstGeom prst="rect">
              <a:avLst/>
            </a:prstGeom>
          </p:spPr>
        </p:pic>
      </p:grpSp>
      <p:pic>
        <p:nvPicPr>
          <p:cNvPr id="1034" name="Picture 10" descr="서울여자대학교/동아리 - 나무위키">
            <a:extLst>
              <a:ext uri="{FF2B5EF4-FFF2-40B4-BE49-F238E27FC236}">
                <a16:creationId xmlns:a16="http://schemas.microsoft.com/office/drawing/2014/main" id="{0DCCB5A6-5A9F-468D-8F15-31A0F86ED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88" y="5752012"/>
            <a:ext cx="1260589" cy="30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수원대학교 체육대학 - Home | Facebook">
            <a:extLst>
              <a:ext uri="{FF2B5EF4-FFF2-40B4-BE49-F238E27FC236}">
                <a16:creationId xmlns:a16="http://schemas.microsoft.com/office/drawing/2014/main" id="{754F0207-D0DC-4E30-9B92-A59E28BEC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315" y="5721959"/>
            <a:ext cx="1053958" cy="3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194E2B47-E874-4102-B9B8-BD6F8DB407AF}"/>
              </a:ext>
            </a:extLst>
          </p:cNvPr>
          <p:cNvSpPr/>
          <p:nvPr/>
        </p:nvSpPr>
        <p:spPr bwMode="auto">
          <a:xfrm>
            <a:off x="623990" y="1288505"/>
            <a:ext cx="4231950" cy="4930581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934D1462-0432-4A64-8898-221C82C7911C}"/>
              </a:ext>
            </a:extLst>
          </p:cNvPr>
          <p:cNvSpPr/>
          <p:nvPr/>
        </p:nvSpPr>
        <p:spPr bwMode="auto">
          <a:xfrm>
            <a:off x="4961079" y="1288505"/>
            <a:ext cx="4313550" cy="1916321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B751F25E-F6EF-4FCE-B0CF-624A3D0E2795}"/>
              </a:ext>
            </a:extLst>
          </p:cNvPr>
          <p:cNvSpPr/>
          <p:nvPr/>
        </p:nvSpPr>
        <p:spPr bwMode="auto">
          <a:xfrm>
            <a:off x="4969035" y="3566322"/>
            <a:ext cx="4313550" cy="2652764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64FB55-EDD9-4E8C-A5B1-7F9C27EF63FC}"/>
              </a:ext>
            </a:extLst>
          </p:cNvPr>
          <p:cNvSpPr txBox="1"/>
          <p:nvPr/>
        </p:nvSpPr>
        <p:spPr>
          <a:xfrm>
            <a:off x="615459" y="980728"/>
            <a:ext cx="4249012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ko-KR" altLang="en-US" sz="1400" i="1">
                <a:solidFill>
                  <a:schemeClr val="bg1"/>
                </a:solidFill>
                <a:latin typeface="+mn-ea"/>
                <a:ea typeface="+mn-ea"/>
              </a:rPr>
              <a:t>국내외 비즈니스 부문</a:t>
            </a:r>
            <a:endParaRPr lang="ko-KR" altLang="en-US" sz="1400" i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F5480F-D955-46BF-B43D-EE8E79680A95}"/>
              </a:ext>
            </a:extLst>
          </p:cNvPr>
          <p:cNvSpPr txBox="1"/>
          <p:nvPr/>
        </p:nvSpPr>
        <p:spPr>
          <a:xfrm>
            <a:off x="4952453" y="980728"/>
            <a:ext cx="4329463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sz="1400" i="1" dirty="0">
                <a:solidFill>
                  <a:schemeClr val="bg1"/>
                </a:solidFill>
                <a:latin typeface="+mn-ea"/>
                <a:ea typeface="+mn-ea"/>
              </a:rPr>
              <a:t>기술 </a:t>
            </a:r>
            <a:r>
              <a:rPr lang="ko-KR" altLang="en-US" sz="1400" i="1" dirty="0" err="1">
                <a:solidFill>
                  <a:schemeClr val="bg1"/>
                </a:solidFill>
                <a:latin typeface="+mn-ea"/>
                <a:ea typeface="+mn-ea"/>
              </a:rPr>
              <a:t>연구</a:t>
            </a:r>
            <a:r>
              <a:rPr lang="ko-KR" altLang="en-US" sz="1400" i="1" dirty="0" err="1">
                <a:solidFill>
                  <a:schemeClr val="bg1"/>
                </a:solidFill>
                <a:latin typeface="+mn-ea"/>
                <a:ea typeface="+mn-ea"/>
                <a:sym typeface="Wingdings" panose="05000000000000000000" pitchFamily="2" charset="2"/>
              </a:rPr>
              <a:t></a:t>
            </a:r>
            <a:r>
              <a:rPr lang="ko-KR" altLang="en-US" sz="1400" i="1" dirty="0" err="1">
                <a:solidFill>
                  <a:schemeClr val="bg1"/>
                </a:solidFill>
                <a:latin typeface="+mn-ea"/>
                <a:ea typeface="+mn-ea"/>
              </a:rPr>
              <a:t>개발</a:t>
            </a:r>
            <a:r>
              <a:rPr lang="ko-KR" altLang="en-US" sz="1400" i="1" dirty="0">
                <a:solidFill>
                  <a:schemeClr val="bg1"/>
                </a:solidFill>
                <a:latin typeface="+mn-ea"/>
                <a:ea typeface="+mn-ea"/>
              </a:rPr>
              <a:t> 부문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590EA8-A359-4909-ADA5-0986B4D78A64}"/>
              </a:ext>
            </a:extLst>
          </p:cNvPr>
          <p:cNvSpPr txBox="1"/>
          <p:nvPr/>
        </p:nvSpPr>
        <p:spPr>
          <a:xfrm>
            <a:off x="4961079" y="3284984"/>
            <a:ext cx="4329463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sz="1400" i="1" dirty="0">
                <a:solidFill>
                  <a:schemeClr val="bg1"/>
                </a:solidFill>
                <a:latin typeface="+mn-ea"/>
                <a:ea typeface="+mn-ea"/>
              </a:rPr>
              <a:t>교육 및 사회봉사 부문</a:t>
            </a:r>
          </a:p>
        </p:txBody>
      </p:sp>
    </p:spTree>
    <p:extLst>
      <p:ext uri="{BB962C8B-B14F-4D97-AF65-F5344CB8AC3E}">
        <p14:creationId xmlns:p14="http://schemas.microsoft.com/office/powerpoint/2010/main" val="85600849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240903"/>
            <a:ext cx="1096454" cy="307777"/>
          </a:xfrm>
        </p:spPr>
        <p:txBody>
          <a:bodyPr/>
          <a:lstStyle/>
          <a:p>
            <a:pPr eaLnBrk="1" hangingPunct="1"/>
            <a:r>
              <a:rPr lang="ko-KR" altLang="en-US" sz="2000" dirty="0">
                <a:solidFill>
                  <a:schemeClr val="accent6">
                    <a:lumMod val="25000"/>
                  </a:schemeClr>
                </a:solidFill>
              </a:rPr>
              <a:t>조직 역량</a:t>
            </a:r>
            <a:endParaRPr lang="en-US" altLang="ko-KR" sz="20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5CDF7546-5B53-457F-BF1F-872AA9DC4568}"/>
              </a:ext>
            </a:extLst>
          </p:cNvPr>
          <p:cNvSpPr/>
          <p:nvPr/>
        </p:nvSpPr>
        <p:spPr>
          <a:xfrm>
            <a:off x="-6872" y="188640"/>
            <a:ext cx="188355" cy="396077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7888AD7E-A1B4-4810-B561-FF9D03B78114}"/>
              </a:ext>
            </a:extLst>
          </p:cNvPr>
          <p:cNvGrpSpPr/>
          <p:nvPr/>
        </p:nvGrpSpPr>
        <p:grpSpPr>
          <a:xfrm>
            <a:off x="1254714" y="2020907"/>
            <a:ext cx="1292029" cy="309208"/>
            <a:chOff x="1288922" y="1981169"/>
            <a:chExt cx="1292029" cy="309208"/>
          </a:xfrm>
        </p:grpSpPr>
        <p:sp>
          <p:nvSpPr>
            <p:cNvPr id="51" name="Oval 21">
              <a:extLst>
                <a:ext uri="{FF2B5EF4-FFF2-40B4-BE49-F238E27FC236}">
                  <a16:creationId xmlns:a16="http://schemas.microsoft.com/office/drawing/2014/main" id="{6FDCC58E-3C54-4630-8407-8D9EBC91550B}"/>
                </a:ext>
              </a:extLst>
            </p:cNvPr>
            <p:cNvSpPr/>
            <p:nvPr/>
          </p:nvSpPr>
          <p:spPr>
            <a:xfrm>
              <a:off x="2430366" y="2139793"/>
              <a:ext cx="150585" cy="15058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직선 연결선 19">
              <a:extLst>
                <a:ext uri="{FF2B5EF4-FFF2-40B4-BE49-F238E27FC236}">
                  <a16:creationId xmlns:a16="http://schemas.microsoft.com/office/drawing/2014/main" id="{BEB50687-ACA8-442D-9498-0825B529CE1A}"/>
                </a:ext>
              </a:extLst>
            </p:cNvPr>
            <p:cNvCxnSpPr>
              <a:endCxn id="51" idx="2"/>
            </p:cNvCxnSpPr>
            <p:nvPr/>
          </p:nvCxnSpPr>
          <p:spPr bwMode="auto">
            <a:xfrm rot="16200000" flipH="1">
              <a:off x="1742686" y="1527405"/>
              <a:ext cx="233916" cy="1141444"/>
            </a:xfrm>
            <a:prstGeom prst="bentConnector2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27215098-A010-4A4A-8CFC-7A47F847DCFE}"/>
              </a:ext>
            </a:extLst>
          </p:cNvPr>
          <p:cNvGrpSpPr/>
          <p:nvPr/>
        </p:nvGrpSpPr>
        <p:grpSpPr>
          <a:xfrm>
            <a:off x="1254714" y="3736593"/>
            <a:ext cx="1292029" cy="309208"/>
            <a:chOff x="1288922" y="3826424"/>
            <a:chExt cx="1292029" cy="309208"/>
          </a:xfrm>
        </p:grpSpPr>
        <p:sp>
          <p:nvSpPr>
            <p:cNvPr id="54" name="Oval 21">
              <a:extLst>
                <a:ext uri="{FF2B5EF4-FFF2-40B4-BE49-F238E27FC236}">
                  <a16:creationId xmlns:a16="http://schemas.microsoft.com/office/drawing/2014/main" id="{AA4B4927-E1DE-4B2E-8124-6309DA54676F}"/>
                </a:ext>
              </a:extLst>
            </p:cNvPr>
            <p:cNvSpPr/>
            <p:nvPr/>
          </p:nvSpPr>
          <p:spPr>
            <a:xfrm>
              <a:off x="2430366" y="3985048"/>
              <a:ext cx="150585" cy="15058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직선 연결선 19">
              <a:extLst>
                <a:ext uri="{FF2B5EF4-FFF2-40B4-BE49-F238E27FC236}">
                  <a16:creationId xmlns:a16="http://schemas.microsoft.com/office/drawing/2014/main" id="{7F9CED99-B4B4-49B0-9C60-CBA8BC364C15}"/>
                </a:ext>
              </a:extLst>
            </p:cNvPr>
            <p:cNvCxnSpPr>
              <a:endCxn id="54" idx="2"/>
            </p:cNvCxnSpPr>
            <p:nvPr/>
          </p:nvCxnSpPr>
          <p:spPr bwMode="auto">
            <a:xfrm rot="16200000" flipH="1">
              <a:off x="1742686" y="3372660"/>
              <a:ext cx="233916" cy="1141444"/>
            </a:xfrm>
            <a:prstGeom prst="bentConnector2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312238F7-F9EF-4723-9D11-7EE7CA362F5C}"/>
              </a:ext>
            </a:extLst>
          </p:cNvPr>
          <p:cNvGrpSpPr/>
          <p:nvPr/>
        </p:nvGrpSpPr>
        <p:grpSpPr>
          <a:xfrm>
            <a:off x="1254714" y="5514344"/>
            <a:ext cx="1292029" cy="309208"/>
            <a:chOff x="1288922" y="5555021"/>
            <a:chExt cx="1292029" cy="309208"/>
          </a:xfrm>
        </p:grpSpPr>
        <p:sp>
          <p:nvSpPr>
            <p:cNvPr id="57" name="Oval 21">
              <a:extLst>
                <a:ext uri="{FF2B5EF4-FFF2-40B4-BE49-F238E27FC236}">
                  <a16:creationId xmlns:a16="http://schemas.microsoft.com/office/drawing/2014/main" id="{33B3A3C9-7ED2-4CD6-A9E7-26DB13BCE336}"/>
                </a:ext>
              </a:extLst>
            </p:cNvPr>
            <p:cNvSpPr/>
            <p:nvPr/>
          </p:nvSpPr>
          <p:spPr>
            <a:xfrm>
              <a:off x="2430366" y="5713645"/>
              <a:ext cx="150585" cy="15058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직선 연결선 19">
              <a:extLst>
                <a:ext uri="{FF2B5EF4-FFF2-40B4-BE49-F238E27FC236}">
                  <a16:creationId xmlns:a16="http://schemas.microsoft.com/office/drawing/2014/main" id="{77BD1747-32F4-4602-976C-513A92BF9D17}"/>
                </a:ext>
              </a:extLst>
            </p:cNvPr>
            <p:cNvCxnSpPr>
              <a:endCxn id="57" idx="2"/>
            </p:cNvCxnSpPr>
            <p:nvPr/>
          </p:nvCxnSpPr>
          <p:spPr bwMode="auto">
            <a:xfrm rot="16200000" flipH="1">
              <a:off x="1742686" y="5101257"/>
              <a:ext cx="233916" cy="1141444"/>
            </a:xfrm>
            <a:prstGeom prst="bentConnector2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9" name="텍스트 상자 385">
            <a:extLst>
              <a:ext uri="{FF2B5EF4-FFF2-40B4-BE49-F238E27FC236}">
                <a16:creationId xmlns:a16="http://schemas.microsoft.com/office/drawing/2014/main" id="{DDF1AABB-A57A-45D7-B3EA-4737A28CE115}"/>
              </a:ext>
            </a:extLst>
          </p:cNvPr>
          <p:cNvSpPr txBox="1">
            <a:spLocks/>
          </p:cNvSpPr>
          <p:nvPr/>
        </p:nvSpPr>
        <p:spPr>
          <a:xfrm>
            <a:off x="678337" y="1196752"/>
            <a:ext cx="1871980" cy="9017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0">
            <a:solidFill>
              <a:schemeClr val="tx1">
                <a:lumMod val="65000"/>
                <a:lumOff val="35000"/>
              </a:schemeClr>
            </a:solidFill>
            <a:prstDash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rtl="0" latinLnBrk="0">
              <a:buFontTx/>
              <a:buNone/>
            </a:pPr>
            <a:r>
              <a:rPr sz="2400" b="1" i="1" strike="noStrike" cap="none" dirty="0">
                <a:solidFill>
                  <a:schemeClr val="lt1"/>
                </a:solidFill>
                <a:latin typeface="Arial" charset="0"/>
                <a:ea typeface="Arial" charset="0"/>
              </a:rPr>
              <a:t>+20 Years</a:t>
            </a:r>
            <a:endParaRPr lang="ko-KR" altLang="en-US" sz="2400" b="1" i="1" strike="noStrike" cap="none" dirty="0">
              <a:solidFill>
                <a:schemeClr val="lt1"/>
              </a:solidFill>
              <a:latin typeface="Arial" charset="0"/>
              <a:ea typeface="Arial" charset="0"/>
            </a:endParaRPr>
          </a:p>
          <a:p>
            <a:pPr marL="0" indent="0" algn="l" rtl="0" latinLnBrk="0">
              <a:buFontTx/>
              <a:buNone/>
            </a:pPr>
            <a:r>
              <a:rPr lang="ko-KR" altLang="en-US" sz="1400" i="1" dirty="0">
                <a:solidFill>
                  <a:srgbClr val="D8D8D8"/>
                </a:solidFill>
                <a:latin typeface="Arial" charset="0"/>
                <a:ea typeface="Arial" charset="0"/>
              </a:rPr>
              <a:t>정보통신 및 정보보안 경험 보유</a:t>
            </a:r>
            <a:endParaRPr lang="ko-KR" altLang="en-US" sz="1400" b="1" i="1" strike="noStrike" cap="none" dirty="0">
              <a:solidFill>
                <a:srgbClr val="D8D8D8"/>
              </a:solidFill>
              <a:latin typeface="Arial" charset="0"/>
              <a:ea typeface="Arial" charset="0"/>
            </a:endParaRPr>
          </a:p>
        </p:txBody>
      </p:sp>
      <p:sp>
        <p:nvSpPr>
          <p:cNvPr id="60" name="텍스트 상자 386">
            <a:extLst>
              <a:ext uri="{FF2B5EF4-FFF2-40B4-BE49-F238E27FC236}">
                <a16:creationId xmlns:a16="http://schemas.microsoft.com/office/drawing/2014/main" id="{BCD195D1-EB22-4C9E-A7EF-1130543F80AB}"/>
              </a:ext>
            </a:extLst>
          </p:cNvPr>
          <p:cNvSpPr txBox="1">
            <a:spLocks/>
          </p:cNvSpPr>
          <p:nvPr/>
        </p:nvSpPr>
        <p:spPr>
          <a:xfrm>
            <a:off x="678337" y="2852936"/>
            <a:ext cx="1871980" cy="9017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0">
            <a:solidFill>
              <a:schemeClr val="tx1">
                <a:lumMod val="65000"/>
                <a:lumOff val="35000"/>
              </a:schemeClr>
            </a:solidFill>
            <a:prstDash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rtl="0" latinLnBrk="0">
              <a:buFontTx/>
              <a:buNone/>
            </a:pPr>
            <a:r>
              <a:rPr sz="2400" b="1" i="1" strike="noStrike" cap="none" dirty="0">
                <a:solidFill>
                  <a:schemeClr val="lt1"/>
                </a:solidFill>
                <a:latin typeface="Arial" charset="0"/>
                <a:ea typeface="Arial" charset="0"/>
              </a:rPr>
              <a:t>+10 Years</a:t>
            </a:r>
            <a:endParaRPr lang="ko-KR" altLang="en-US" sz="2400" b="1" i="1" strike="noStrike" cap="none" dirty="0">
              <a:solidFill>
                <a:schemeClr val="lt1"/>
              </a:solidFill>
              <a:latin typeface="Arial" charset="0"/>
              <a:ea typeface="Arial" charset="0"/>
            </a:endParaRPr>
          </a:p>
          <a:p>
            <a:pPr marL="0" indent="0" algn="l" rtl="0" latinLnBrk="0">
              <a:buFontTx/>
              <a:buNone/>
            </a:pPr>
            <a:r>
              <a:rPr lang="ko-KR" altLang="en-US" sz="1400" b="1" i="1" strike="noStrike" cap="none" dirty="0">
                <a:solidFill>
                  <a:srgbClr val="D8D8D8"/>
                </a:solidFill>
                <a:latin typeface="Arial" charset="0"/>
                <a:ea typeface="Arial" charset="0"/>
              </a:rPr>
              <a:t>해외사업 수행 </a:t>
            </a:r>
            <a:br>
              <a:rPr lang="en-US" altLang="ko-KR" sz="1400" b="1" i="1" strike="noStrike" cap="none" dirty="0">
                <a:solidFill>
                  <a:srgbClr val="D8D8D8"/>
                </a:solidFill>
                <a:latin typeface="Arial" charset="0"/>
                <a:ea typeface="Arial" charset="0"/>
              </a:rPr>
            </a:br>
            <a:r>
              <a:rPr lang="ko-KR" altLang="en-US" sz="1400" b="1" i="1" strike="noStrike" cap="none" dirty="0">
                <a:solidFill>
                  <a:srgbClr val="D8D8D8"/>
                </a:solidFill>
                <a:latin typeface="Arial" charset="0"/>
                <a:ea typeface="Arial" charset="0"/>
              </a:rPr>
              <a:t>및</a:t>
            </a:r>
            <a:r>
              <a:rPr lang="en-US" altLang="ko-KR" sz="1400" b="1" i="1" strike="noStrike" cap="none" dirty="0">
                <a:solidFill>
                  <a:srgbClr val="D8D8D8"/>
                </a:solidFill>
                <a:latin typeface="Arial" charset="0"/>
                <a:ea typeface="Arial" charset="0"/>
              </a:rPr>
              <a:t> </a:t>
            </a:r>
            <a:r>
              <a:rPr lang="ko-KR" altLang="en-US" sz="1400" b="1" i="1" strike="noStrike" cap="none" dirty="0">
                <a:solidFill>
                  <a:srgbClr val="D8D8D8"/>
                </a:solidFill>
                <a:latin typeface="Arial" charset="0"/>
                <a:ea typeface="Arial" charset="0"/>
              </a:rPr>
              <a:t>직접수출 달성</a:t>
            </a:r>
          </a:p>
        </p:txBody>
      </p:sp>
      <p:sp>
        <p:nvSpPr>
          <p:cNvPr id="61" name="텍스트 상자 387">
            <a:extLst>
              <a:ext uri="{FF2B5EF4-FFF2-40B4-BE49-F238E27FC236}">
                <a16:creationId xmlns:a16="http://schemas.microsoft.com/office/drawing/2014/main" id="{F5102C32-DD1D-40F5-8710-C126D358AD79}"/>
              </a:ext>
            </a:extLst>
          </p:cNvPr>
          <p:cNvSpPr txBox="1">
            <a:spLocks/>
          </p:cNvSpPr>
          <p:nvPr/>
        </p:nvSpPr>
        <p:spPr>
          <a:xfrm>
            <a:off x="678337" y="4638293"/>
            <a:ext cx="1871980" cy="92217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0">
            <a:solidFill>
              <a:schemeClr val="tx1">
                <a:lumMod val="65000"/>
                <a:lumOff val="35000"/>
              </a:schemeClr>
            </a:solidFill>
            <a:prstDash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rtl="0" latinLnBrk="0">
              <a:buFontTx/>
              <a:buNone/>
            </a:pPr>
            <a:r>
              <a:rPr sz="2400" b="1" i="1" strike="noStrike" cap="none" dirty="0">
                <a:solidFill>
                  <a:schemeClr val="lt1"/>
                </a:solidFill>
                <a:latin typeface="Arial" charset="0"/>
                <a:ea typeface="Arial" charset="0"/>
              </a:rPr>
              <a:t>4</a:t>
            </a:r>
            <a:r>
              <a:rPr lang="en-US" sz="2400" b="1" i="1" strike="noStrike" cap="none" dirty="0">
                <a:solidFill>
                  <a:schemeClr val="lt1"/>
                </a:solidFill>
                <a:latin typeface="Arial" charset="0"/>
                <a:ea typeface="Arial" charset="0"/>
              </a:rPr>
              <a:t>7</a:t>
            </a:r>
            <a:r>
              <a:rPr sz="2400" b="1" i="1" strike="noStrike" cap="none" dirty="0">
                <a:solidFill>
                  <a:schemeClr val="lt1"/>
                </a:solidFill>
                <a:latin typeface="Arial" charset="0"/>
                <a:ea typeface="Arial" charset="0"/>
              </a:rPr>
              <a:t> %</a:t>
            </a:r>
            <a:endParaRPr lang="ko-KR" altLang="en-US" sz="2400" b="1" i="1" strike="noStrike" cap="none" dirty="0">
              <a:solidFill>
                <a:schemeClr val="lt1"/>
              </a:solidFill>
              <a:latin typeface="Arial" charset="0"/>
              <a:ea typeface="Arial" charset="0"/>
            </a:endParaRPr>
          </a:p>
          <a:p>
            <a:pPr marL="0" indent="0" algn="l" rtl="0" latinLnBrk="0">
              <a:buFontTx/>
              <a:buNone/>
            </a:pPr>
            <a:r>
              <a:rPr lang="ko-KR" altLang="en-US" sz="1400" b="1" i="1" strike="noStrike" cap="none" dirty="0">
                <a:solidFill>
                  <a:srgbClr val="D8D8D8"/>
                </a:solidFill>
                <a:latin typeface="Arial" charset="0"/>
                <a:ea typeface="Arial" charset="0"/>
              </a:rPr>
              <a:t>보안요구수준이 높은 금융부문 사업수행</a:t>
            </a:r>
          </a:p>
        </p:txBody>
      </p:sp>
      <p:sp>
        <p:nvSpPr>
          <p:cNvPr id="62" name="텍스트 상자 388">
            <a:extLst>
              <a:ext uri="{FF2B5EF4-FFF2-40B4-BE49-F238E27FC236}">
                <a16:creationId xmlns:a16="http://schemas.microsoft.com/office/drawing/2014/main" id="{00A4E143-9709-48DB-B592-4C9CADD7614B}"/>
              </a:ext>
            </a:extLst>
          </p:cNvPr>
          <p:cNvSpPr txBox="1">
            <a:spLocks/>
          </p:cNvSpPr>
          <p:nvPr/>
        </p:nvSpPr>
        <p:spPr>
          <a:xfrm>
            <a:off x="5071366" y="1196752"/>
            <a:ext cx="1871980" cy="9017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0">
            <a:solidFill>
              <a:schemeClr val="tx1">
                <a:lumMod val="65000"/>
                <a:lumOff val="35000"/>
              </a:schemeClr>
            </a:solidFill>
            <a:prstDash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rtl="0" latinLnBrk="0">
              <a:buFontTx/>
              <a:buNone/>
            </a:pPr>
            <a:r>
              <a:rPr sz="2400" b="1" i="1" strike="noStrike" cap="none" dirty="0">
                <a:solidFill>
                  <a:schemeClr val="lt1"/>
                </a:solidFill>
                <a:latin typeface="Arial" charset="0"/>
                <a:ea typeface="Arial" charset="0"/>
              </a:rPr>
              <a:t>100 %</a:t>
            </a:r>
            <a:endParaRPr lang="ko-KR" altLang="en-US" sz="2400" b="1" i="1" strike="noStrike" cap="none" dirty="0">
              <a:solidFill>
                <a:schemeClr val="lt1"/>
              </a:solidFill>
              <a:latin typeface="Arial" charset="0"/>
              <a:ea typeface="Arial" charset="0"/>
            </a:endParaRPr>
          </a:p>
          <a:p>
            <a:pPr marL="0" indent="0" algn="l" rtl="0" latinLnBrk="0">
              <a:buFontTx/>
              <a:buNone/>
            </a:pPr>
            <a:r>
              <a:rPr lang="ko-KR" altLang="en-US" sz="1400" b="1" i="1" strike="noStrike" cap="none" dirty="0">
                <a:solidFill>
                  <a:srgbClr val="D8D8D8"/>
                </a:solidFill>
                <a:latin typeface="Arial" charset="0"/>
                <a:ea typeface="Arial" charset="0"/>
              </a:rPr>
              <a:t>컨설팅과 </a:t>
            </a:r>
            <a:r>
              <a:rPr lang="en-US" altLang="ko-KR" sz="1400" b="1" i="1" strike="noStrike" cap="none" dirty="0">
                <a:solidFill>
                  <a:srgbClr val="D8D8D8"/>
                </a:solidFill>
                <a:latin typeface="Arial" charset="0"/>
                <a:ea typeface="Arial" charset="0"/>
              </a:rPr>
              <a:t>R&amp;D</a:t>
            </a:r>
            <a:r>
              <a:rPr lang="ko-KR" altLang="en-US" sz="1400" b="1" i="1" strike="noStrike" cap="none" dirty="0">
                <a:solidFill>
                  <a:srgbClr val="D8D8D8"/>
                </a:solidFill>
                <a:latin typeface="Arial" charset="0"/>
                <a:ea typeface="Arial" charset="0"/>
              </a:rPr>
              <a:t>역량</a:t>
            </a:r>
            <a:r>
              <a:rPr lang="en-US" altLang="ko-KR" sz="1400" b="1" i="1" strike="noStrike" cap="none" dirty="0">
                <a:solidFill>
                  <a:srgbClr val="D8D8D8"/>
                </a:solidFill>
                <a:latin typeface="Arial" charset="0"/>
                <a:ea typeface="Arial" charset="0"/>
              </a:rPr>
              <a:t>, </a:t>
            </a:r>
            <a:r>
              <a:rPr lang="ko-KR" altLang="en-US" sz="1400" b="1" i="1" strike="noStrike" cap="none" dirty="0">
                <a:solidFill>
                  <a:srgbClr val="D8D8D8"/>
                </a:solidFill>
                <a:latin typeface="Arial" charset="0"/>
                <a:ea typeface="Arial" charset="0"/>
              </a:rPr>
              <a:t>전천후 서비스</a:t>
            </a:r>
          </a:p>
        </p:txBody>
      </p:sp>
      <p:sp>
        <p:nvSpPr>
          <p:cNvPr id="63" name="텍스트 상자 389">
            <a:extLst>
              <a:ext uri="{FF2B5EF4-FFF2-40B4-BE49-F238E27FC236}">
                <a16:creationId xmlns:a16="http://schemas.microsoft.com/office/drawing/2014/main" id="{79BAC8DB-D2F8-4242-A1D1-A751B6BC1736}"/>
              </a:ext>
            </a:extLst>
          </p:cNvPr>
          <p:cNvSpPr txBox="1">
            <a:spLocks/>
          </p:cNvSpPr>
          <p:nvPr/>
        </p:nvSpPr>
        <p:spPr>
          <a:xfrm>
            <a:off x="5071366" y="2852936"/>
            <a:ext cx="1871980" cy="9017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0">
            <a:solidFill>
              <a:schemeClr val="tx1">
                <a:lumMod val="65000"/>
                <a:lumOff val="35000"/>
              </a:schemeClr>
            </a:solidFill>
            <a:prstDash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rtl="0" latinLnBrk="0">
              <a:buFontTx/>
              <a:buNone/>
            </a:pPr>
            <a:r>
              <a:rPr sz="2400" b="1" i="1" strike="noStrike" cap="none" dirty="0">
                <a:solidFill>
                  <a:schemeClr val="lt1"/>
                </a:solidFill>
                <a:latin typeface="Arial" charset="0"/>
                <a:ea typeface="Arial" charset="0"/>
              </a:rPr>
              <a:t>+2</a:t>
            </a:r>
            <a:r>
              <a:rPr lang="en-US" sz="2400" b="1" i="1" strike="noStrike" cap="none" dirty="0">
                <a:solidFill>
                  <a:schemeClr val="lt1"/>
                </a:solidFill>
                <a:latin typeface="Arial" charset="0"/>
                <a:ea typeface="Arial" charset="0"/>
              </a:rPr>
              <a:t>7</a:t>
            </a:r>
            <a:r>
              <a:rPr sz="2400" b="1" i="1" strike="noStrike" cap="none" dirty="0">
                <a:solidFill>
                  <a:schemeClr val="lt1"/>
                </a:solidFill>
                <a:latin typeface="Arial" charset="0"/>
                <a:ea typeface="Arial" charset="0"/>
              </a:rPr>
              <a:t>0</a:t>
            </a:r>
            <a:endParaRPr lang="ko-KR" altLang="en-US" sz="2400" b="1" i="1" strike="noStrike" cap="none" dirty="0">
              <a:solidFill>
                <a:schemeClr val="lt1"/>
              </a:solidFill>
              <a:latin typeface="Arial" charset="0"/>
              <a:ea typeface="Arial" charset="0"/>
            </a:endParaRPr>
          </a:p>
          <a:p>
            <a:pPr marL="0" indent="0" algn="l" rtl="0" latinLnBrk="0">
              <a:buFontTx/>
              <a:buNone/>
            </a:pPr>
            <a:r>
              <a:rPr lang="ko-KR" altLang="en-US" sz="1400" b="1" i="1" strike="noStrike" cap="none" dirty="0">
                <a:solidFill>
                  <a:srgbClr val="D8D8D8"/>
                </a:solidFill>
                <a:latin typeface="Arial" charset="0"/>
                <a:ea typeface="Arial" charset="0"/>
              </a:rPr>
              <a:t>다양한 </a:t>
            </a:r>
            <a:r>
              <a:rPr lang="ko-KR" altLang="en-US" sz="1400" b="1" i="1" strike="noStrike" cap="none" dirty="0" err="1">
                <a:solidFill>
                  <a:srgbClr val="D8D8D8"/>
                </a:solidFill>
                <a:latin typeface="Arial" charset="0"/>
                <a:ea typeface="Arial" charset="0"/>
              </a:rPr>
              <a:t>산업군에</a:t>
            </a:r>
            <a:r>
              <a:rPr lang="ko-KR" altLang="en-US" sz="1400" b="1" i="1" strike="noStrike" cap="none" dirty="0">
                <a:solidFill>
                  <a:srgbClr val="D8D8D8"/>
                </a:solidFill>
                <a:latin typeface="Arial" charset="0"/>
                <a:ea typeface="Arial" charset="0"/>
              </a:rPr>
              <a:t> 사업수행 경험보유</a:t>
            </a:r>
          </a:p>
        </p:txBody>
      </p:sp>
      <p:sp>
        <p:nvSpPr>
          <p:cNvPr id="64" name="텍스트 상자 390">
            <a:extLst>
              <a:ext uri="{FF2B5EF4-FFF2-40B4-BE49-F238E27FC236}">
                <a16:creationId xmlns:a16="http://schemas.microsoft.com/office/drawing/2014/main" id="{AEA39161-B5A0-4526-A511-0E3F3B614B87}"/>
              </a:ext>
            </a:extLst>
          </p:cNvPr>
          <p:cNvSpPr txBox="1">
            <a:spLocks/>
          </p:cNvSpPr>
          <p:nvPr/>
        </p:nvSpPr>
        <p:spPr>
          <a:xfrm>
            <a:off x="5071366" y="4653136"/>
            <a:ext cx="1871980" cy="9017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0">
            <a:solidFill>
              <a:schemeClr val="tx1">
                <a:lumMod val="65000"/>
                <a:lumOff val="35000"/>
              </a:schemeClr>
            </a:solidFill>
            <a:prstDash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l" rtl="0" latinLnBrk="0">
              <a:buFontTx/>
              <a:buNone/>
            </a:pPr>
            <a:r>
              <a:rPr sz="2400" b="1" i="1" strike="noStrike" cap="none" dirty="0">
                <a:solidFill>
                  <a:srgbClr val="FFFFFF"/>
                </a:solidFill>
                <a:latin typeface="Malgun Gothic" charset="0"/>
                <a:ea typeface="Malgun Gothic" charset="0"/>
              </a:rPr>
              <a:t>+</a:t>
            </a:r>
            <a:r>
              <a:rPr lang="en-US" sz="2400" i="1" dirty="0">
                <a:solidFill>
                  <a:srgbClr val="FFFFFF"/>
                </a:solidFill>
                <a:latin typeface="Malgun Gothic" charset="0"/>
                <a:ea typeface="Malgun Gothic" charset="0"/>
              </a:rPr>
              <a:t>92</a:t>
            </a:r>
            <a:r>
              <a:rPr sz="2400" b="1" i="1" strike="noStrike" cap="none" dirty="0">
                <a:solidFill>
                  <a:srgbClr val="FFFFFF"/>
                </a:solidFill>
                <a:latin typeface="Malgun Gothic" charset="0"/>
                <a:ea typeface="Malgun Gothic" charset="0"/>
              </a:rPr>
              <a:t> %</a:t>
            </a:r>
            <a:endParaRPr lang="ko-KR" altLang="en-US" sz="2400" b="1" i="1" strike="noStrike" cap="none" dirty="0">
              <a:solidFill>
                <a:srgbClr val="FFFFFF"/>
              </a:solidFill>
              <a:latin typeface="Malgun Gothic" charset="0"/>
              <a:ea typeface="Malgun Gothic" charset="0"/>
            </a:endParaRPr>
          </a:p>
          <a:p>
            <a:pPr marL="0" indent="0" algn="l" rtl="0" latinLnBrk="0">
              <a:buFontTx/>
              <a:buNone/>
            </a:pPr>
            <a:r>
              <a:rPr lang="ko-KR" altLang="en-US" sz="1400" b="1" i="1" strike="noStrike" cap="none" dirty="0">
                <a:solidFill>
                  <a:srgbClr val="D8D8D8"/>
                </a:solidFill>
                <a:latin typeface="Malgun Gothic" charset="0"/>
                <a:ea typeface="Malgun Gothic" charset="0"/>
              </a:rPr>
              <a:t>정보통신 계열 전공자</a:t>
            </a:r>
          </a:p>
        </p:txBody>
      </p:sp>
      <p:sp>
        <p:nvSpPr>
          <p:cNvPr id="65" name="텍스트 상자 391">
            <a:extLst>
              <a:ext uri="{FF2B5EF4-FFF2-40B4-BE49-F238E27FC236}">
                <a16:creationId xmlns:a16="http://schemas.microsoft.com/office/drawing/2014/main" id="{39CEC3C7-D6A0-4E3C-BC8F-69EFC3DC5B46}"/>
              </a:ext>
            </a:extLst>
          </p:cNvPr>
          <p:cNvSpPr txBox="1">
            <a:spLocks/>
          </p:cNvSpPr>
          <p:nvPr/>
        </p:nvSpPr>
        <p:spPr>
          <a:xfrm>
            <a:off x="2555554" y="1203736"/>
            <a:ext cx="2299813" cy="1505183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BFBFBF">
                <a:alpha val="100000"/>
              </a:srgbClr>
            </a:solidFill>
            <a:prstDash val="solid"/>
            <a:round/>
          </a:ln>
        </p:spPr>
        <p:txBody>
          <a:bodyPr vert="horz" wrap="square" lIns="91440" tIns="45720" rIns="53975" bIns="45720" anchor="ctr">
            <a:noAutofit/>
          </a:bodyPr>
          <a:lstStyle/>
          <a:p>
            <a:pPr marL="174625" indent="-174625" algn="l" rtl="0" latinLnBrk="0">
              <a:buClr>
                <a:srgbClr val="262626"/>
              </a:buClr>
              <a:buFont typeface="Noto Sans Symbols"/>
              <a:buChar char="▪"/>
            </a:pP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ICT 및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정보보안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분야에서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20년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이상의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경험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보유</a:t>
            </a:r>
            <a:endParaRPr lang="ko-KR" altLang="en-US" sz="1200" b="0" i="0" strike="noStrike" cap="none" dirty="0">
              <a:solidFill>
                <a:srgbClr val="262626"/>
              </a:solidFill>
              <a:latin typeface="Arial" charset="0"/>
              <a:ea typeface="Arial" charset="0"/>
            </a:endParaRPr>
          </a:p>
          <a:p>
            <a:pPr marL="174625" indent="-174625" algn="l" rtl="0" latinLnBrk="0">
              <a:buClr>
                <a:srgbClr val="262626"/>
              </a:buClr>
              <a:buFont typeface="Noto Sans Symbols"/>
              <a:buChar char="▪"/>
            </a:pP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국내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정보보안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시장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태동기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이전부터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lang="ko-KR" altLang="en-US"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관련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사업에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참여</a:t>
            </a:r>
            <a:endParaRPr lang="ko-KR" altLang="en-US" sz="1200" b="0" i="0" strike="noStrike" cap="none" dirty="0">
              <a:solidFill>
                <a:srgbClr val="262626"/>
              </a:solidFill>
              <a:latin typeface="Arial" charset="0"/>
              <a:ea typeface="Arial" charset="0"/>
            </a:endParaRPr>
          </a:p>
          <a:p>
            <a:pPr marL="174625" indent="-174625" algn="l" rtl="0" latinLnBrk="0">
              <a:buClr>
                <a:srgbClr val="262626"/>
              </a:buClr>
              <a:buFont typeface="Noto Sans Symbols"/>
              <a:buChar char="▪"/>
            </a:pP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다양한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산업군의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정보보안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br>
              <a:rPr lang="en-US"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</a:br>
            <a:r>
              <a:rPr lang="ko-KR" altLang="en-US"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이슈와 해결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경험</a:t>
            </a:r>
            <a:r>
              <a:rPr lang="ko-KR" altLang="en-US"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을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보유</a:t>
            </a:r>
            <a:endParaRPr lang="ko-KR" altLang="en-US" sz="1200" b="0" i="0" strike="noStrike" cap="none" dirty="0">
              <a:solidFill>
                <a:srgbClr val="262626"/>
              </a:solidFill>
              <a:latin typeface="Arial" charset="0"/>
              <a:ea typeface="Arial" charset="0"/>
            </a:endParaRPr>
          </a:p>
        </p:txBody>
      </p:sp>
      <p:sp>
        <p:nvSpPr>
          <p:cNvPr id="66" name="텍스트 상자 392">
            <a:extLst>
              <a:ext uri="{FF2B5EF4-FFF2-40B4-BE49-F238E27FC236}">
                <a16:creationId xmlns:a16="http://schemas.microsoft.com/office/drawing/2014/main" id="{B3A00AF4-0D76-44BD-9756-CE49B86E361D}"/>
              </a:ext>
            </a:extLst>
          </p:cNvPr>
          <p:cNvSpPr txBox="1">
            <a:spLocks/>
          </p:cNvSpPr>
          <p:nvPr/>
        </p:nvSpPr>
        <p:spPr>
          <a:xfrm>
            <a:off x="2555554" y="2852936"/>
            <a:ext cx="2299813" cy="1584176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BFBFBF">
                <a:alpha val="100000"/>
              </a:srgbClr>
            </a:solidFill>
            <a:prstDash val="solid"/>
            <a:round/>
          </a:ln>
        </p:spPr>
        <p:txBody>
          <a:bodyPr vert="horz" wrap="square" lIns="91440" tIns="45720" rIns="53975" bIns="45720" anchor="ctr">
            <a:noAutofit/>
          </a:bodyPr>
          <a:lstStyle/>
          <a:p>
            <a:pPr marL="174625" indent="-174625" algn="l" rtl="0" latinLnBrk="0">
              <a:buClr>
                <a:srgbClr val="262626"/>
              </a:buClr>
              <a:buFont typeface="Noto Sans Symbols"/>
              <a:buChar char="▪"/>
            </a:pP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’09년부터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해외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정보보안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사업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10년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이상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수행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경험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endParaRPr lang="ko-KR" altLang="en-US" sz="1200" b="0" i="0" strike="noStrike" cap="none" dirty="0">
              <a:solidFill>
                <a:srgbClr val="262626"/>
              </a:solidFill>
              <a:latin typeface="Arial" charset="0"/>
              <a:ea typeface="Arial" charset="0"/>
            </a:endParaRPr>
          </a:p>
          <a:p>
            <a:pPr marL="174625" indent="-174625" algn="l" rtl="0" latinLnBrk="0">
              <a:buClr>
                <a:srgbClr val="262626"/>
              </a:buClr>
              <a:buFont typeface="Noto Sans Symbols"/>
              <a:buChar char="▪"/>
            </a:pP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해외사업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수행에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대한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노하우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확보</a:t>
            </a:r>
            <a:endParaRPr lang="ko-KR" altLang="en-US" sz="1200" b="0" i="0" strike="noStrike" cap="none" dirty="0">
              <a:solidFill>
                <a:srgbClr val="262626"/>
              </a:solidFill>
              <a:latin typeface="Arial" charset="0"/>
              <a:ea typeface="Arial" charset="0"/>
            </a:endParaRPr>
          </a:p>
          <a:p>
            <a:pPr marL="174625" indent="-174625" algn="l" rtl="0" latinLnBrk="0">
              <a:buClr>
                <a:srgbClr val="262626"/>
              </a:buClr>
              <a:buFont typeface="Noto Sans Symbols"/>
              <a:buChar char="▪"/>
            </a:pP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남미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,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동남아시아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,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유럽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,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아프리카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등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전세계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대륙</a:t>
            </a:r>
            <a:endParaRPr lang="ko-KR" altLang="en-US" sz="1200" b="0" i="0" strike="noStrike" cap="none" dirty="0">
              <a:solidFill>
                <a:srgbClr val="262626"/>
              </a:solidFill>
              <a:latin typeface="Arial" charset="0"/>
              <a:ea typeface="Arial" charset="0"/>
            </a:endParaRPr>
          </a:p>
        </p:txBody>
      </p:sp>
      <p:sp>
        <p:nvSpPr>
          <p:cNvPr id="67" name="텍스트 상자 393">
            <a:extLst>
              <a:ext uri="{FF2B5EF4-FFF2-40B4-BE49-F238E27FC236}">
                <a16:creationId xmlns:a16="http://schemas.microsoft.com/office/drawing/2014/main" id="{B8A5FA98-B9BC-4C7C-AA7E-27008B9F6562}"/>
              </a:ext>
            </a:extLst>
          </p:cNvPr>
          <p:cNvSpPr txBox="1">
            <a:spLocks/>
          </p:cNvSpPr>
          <p:nvPr/>
        </p:nvSpPr>
        <p:spPr>
          <a:xfrm>
            <a:off x="2555554" y="4653136"/>
            <a:ext cx="2299813" cy="1467401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BFBFBF">
                <a:alpha val="100000"/>
              </a:srgbClr>
            </a:solidFill>
            <a:prstDash val="solid"/>
            <a:round/>
          </a:ln>
        </p:spPr>
        <p:txBody>
          <a:bodyPr vert="horz" wrap="square" lIns="91440" tIns="45720" rIns="53975" bIns="45720" anchor="ctr">
            <a:noAutofit/>
          </a:bodyPr>
          <a:lstStyle/>
          <a:p>
            <a:pPr marL="174625" indent="-174625" algn="l" rtl="0" latinLnBrk="0">
              <a:buClr>
                <a:srgbClr val="262626"/>
              </a:buClr>
              <a:buFont typeface="Noto Sans Symbols"/>
              <a:buChar char="▪"/>
            </a:pP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어느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산업군보다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정보보안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에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민감한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금융산업이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전체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사업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중 4</a:t>
            </a:r>
            <a:r>
              <a:rPr lang="en-US" altLang="ko-KR"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7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%이상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차지</a:t>
            </a:r>
            <a:endParaRPr lang="ko-KR" altLang="en-US" sz="1200" b="0" i="0" strike="noStrike" cap="none" dirty="0">
              <a:solidFill>
                <a:srgbClr val="262626"/>
              </a:solidFill>
              <a:latin typeface="Arial" charset="0"/>
              <a:ea typeface="Arial" charset="0"/>
            </a:endParaRPr>
          </a:p>
          <a:p>
            <a:pPr marL="174625" indent="-174625" algn="l" rtl="0" latinLnBrk="0">
              <a:buClr>
                <a:srgbClr val="262626"/>
              </a:buClr>
              <a:buFont typeface="Noto Sans Symbols"/>
              <a:buChar char="▪"/>
            </a:pP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금융권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프로젝트는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국내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대표기업인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국민은행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,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우리은행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,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신한은행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등</a:t>
            </a:r>
            <a:endParaRPr lang="ko-KR" altLang="en-US" sz="1200" b="0" i="0" strike="noStrike" cap="none" dirty="0">
              <a:solidFill>
                <a:srgbClr val="262626"/>
              </a:solidFill>
              <a:latin typeface="Arial" charset="0"/>
              <a:ea typeface="Arial" charset="0"/>
            </a:endParaRPr>
          </a:p>
        </p:txBody>
      </p:sp>
      <p:sp>
        <p:nvSpPr>
          <p:cNvPr id="68" name="텍스트 상자 394">
            <a:extLst>
              <a:ext uri="{FF2B5EF4-FFF2-40B4-BE49-F238E27FC236}">
                <a16:creationId xmlns:a16="http://schemas.microsoft.com/office/drawing/2014/main" id="{5E9F7C49-26A2-4D6F-A797-F4703EF645B9}"/>
              </a:ext>
            </a:extLst>
          </p:cNvPr>
          <p:cNvSpPr txBox="1">
            <a:spLocks/>
          </p:cNvSpPr>
          <p:nvPr/>
        </p:nvSpPr>
        <p:spPr>
          <a:xfrm>
            <a:off x="6943346" y="1196752"/>
            <a:ext cx="2305050" cy="1505183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BFBFBF">
                <a:alpha val="100000"/>
              </a:srgbClr>
            </a:solidFill>
            <a:prstDash val="solid"/>
            <a:round/>
          </a:ln>
        </p:spPr>
        <p:txBody>
          <a:bodyPr vert="horz" wrap="square" lIns="91440" tIns="45720" rIns="53975" bIns="45720" anchor="ctr">
            <a:noAutofit/>
          </a:bodyPr>
          <a:lstStyle/>
          <a:p>
            <a:pPr marL="174625" indent="-174625" algn="l" rtl="0" latinLnBrk="0">
              <a:buClr>
                <a:srgbClr val="262626"/>
              </a:buClr>
              <a:buFont typeface="Noto Sans Symbols"/>
              <a:buChar char="▪"/>
            </a:pP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컨설팅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(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계획수립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)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뿐만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아니라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보안시스템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설계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및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개발까지의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역량보유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,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전주기적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서비스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제공</a:t>
            </a:r>
            <a:endParaRPr lang="en-US" sz="1200" b="0" i="0" strike="noStrike" cap="none" dirty="0">
              <a:solidFill>
                <a:srgbClr val="262626"/>
              </a:solidFill>
              <a:latin typeface="Arial" charset="0"/>
              <a:ea typeface="Arial" charset="0"/>
            </a:endParaRPr>
          </a:p>
          <a:p>
            <a:pPr marL="174625" indent="-174625" algn="l">
              <a:buClr>
                <a:srgbClr val="262626"/>
              </a:buClr>
              <a:buFont typeface="Noto Sans Symbols"/>
              <a:buChar char="▪"/>
            </a:pPr>
            <a:r>
              <a:rPr lang="ko-KR" altLang="en-US"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정보보안 </a:t>
            </a:r>
            <a:r>
              <a:rPr lang="en-US" altLang="ko-KR"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PDCA Lifecycle</a:t>
            </a:r>
            <a:r>
              <a:rPr lang="ko-KR" altLang="en-US"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을 </a:t>
            </a:r>
            <a:r>
              <a:rPr lang="en-US" altLang="ko-KR"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100% </a:t>
            </a:r>
            <a:r>
              <a:rPr lang="ko-KR" altLang="en-US"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충족시키는 역량보유</a:t>
            </a:r>
          </a:p>
        </p:txBody>
      </p:sp>
      <p:sp>
        <p:nvSpPr>
          <p:cNvPr id="69" name="텍스트 상자 395">
            <a:extLst>
              <a:ext uri="{FF2B5EF4-FFF2-40B4-BE49-F238E27FC236}">
                <a16:creationId xmlns:a16="http://schemas.microsoft.com/office/drawing/2014/main" id="{84CF648E-ABCB-4A16-926E-FDF9FC42B2E7}"/>
              </a:ext>
            </a:extLst>
          </p:cNvPr>
          <p:cNvSpPr txBox="1">
            <a:spLocks/>
          </p:cNvSpPr>
          <p:nvPr/>
        </p:nvSpPr>
        <p:spPr>
          <a:xfrm>
            <a:off x="6943346" y="2852936"/>
            <a:ext cx="2305050" cy="1584176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BFBFBF">
                <a:alpha val="100000"/>
              </a:srgbClr>
            </a:solidFill>
            <a:prstDash val="solid"/>
            <a:round/>
          </a:ln>
        </p:spPr>
        <p:txBody>
          <a:bodyPr vert="horz" wrap="square" lIns="91440" tIns="45720" rIns="53975" bIns="45720" anchor="ctr">
            <a:noAutofit/>
          </a:bodyPr>
          <a:lstStyle/>
          <a:p>
            <a:pPr marL="174625" indent="-174625" algn="l" rtl="0" latinLnBrk="0">
              <a:buClr>
                <a:srgbClr val="262626"/>
              </a:buClr>
              <a:buFont typeface="Noto Sans Symbols"/>
              <a:buChar char="▪"/>
            </a:pP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금융기업뿐만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공공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/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행정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,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그룹계열사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,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게임사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,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건설사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,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제조사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,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여행사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등 2</a:t>
            </a:r>
            <a:r>
              <a:rPr lang="en-US"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7</a:t>
            </a:r>
            <a:r>
              <a:rPr lang="en-US" sz="1200" b="0" dirty="0">
                <a:solidFill>
                  <a:srgbClr val="262626"/>
                </a:solidFill>
                <a:latin typeface="Arial" charset="0"/>
                <a:ea typeface="Arial" charset="0"/>
              </a:rPr>
              <a:t>0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개의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사업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수행경험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확보</a:t>
            </a:r>
            <a:endParaRPr lang="ko-KR" altLang="en-US" sz="1200" b="0" i="0" strike="noStrike" cap="none" dirty="0">
              <a:solidFill>
                <a:srgbClr val="262626"/>
              </a:solidFill>
              <a:latin typeface="Arial" charset="0"/>
              <a:ea typeface="Arial" charset="0"/>
            </a:endParaRPr>
          </a:p>
          <a:p>
            <a:pPr marL="174625" indent="-174625" algn="l" rtl="0" latinLnBrk="0">
              <a:buClr>
                <a:srgbClr val="262626"/>
              </a:buClr>
              <a:buFont typeface="Noto Sans Symbols"/>
              <a:buChar char="▪"/>
            </a:pP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다양한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산업군의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Biz.에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대한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높은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이해도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확보</a:t>
            </a:r>
            <a:endParaRPr lang="ko-KR" altLang="en-US" sz="1200" b="0" i="0" strike="noStrike" cap="none" dirty="0">
              <a:solidFill>
                <a:srgbClr val="262626"/>
              </a:solidFill>
              <a:latin typeface="Arial" charset="0"/>
              <a:ea typeface="Arial" charset="0"/>
            </a:endParaRPr>
          </a:p>
        </p:txBody>
      </p:sp>
      <p:sp>
        <p:nvSpPr>
          <p:cNvPr id="70" name="텍스트 상자 396">
            <a:extLst>
              <a:ext uri="{FF2B5EF4-FFF2-40B4-BE49-F238E27FC236}">
                <a16:creationId xmlns:a16="http://schemas.microsoft.com/office/drawing/2014/main" id="{AE80C6FE-D371-4198-8D9D-58DE741E3435}"/>
              </a:ext>
            </a:extLst>
          </p:cNvPr>
          <p:cNvSpPr txBox="1">
            <a:spLocks/>
          </p:cNvSpPr>
          <p:nvPr/>
        </p:nvSpPr>
        <p:spPr>
          <a:xfrm>
            <a:off x="6943346" y="4653136"/>
            <a:ext cx="2305050" cy="1467401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BFBFBF">
                <a:alpha val="100000"/>
              </a:srgbClr>
            </a:solidFill>
            <a:prstDash val="solid"/>
            <a:round/>
          </a:ln>
        </p:spPr>
        <p:txBody>
          <a:bodyPr vert="horz" wrap="square" lIns="91440" tIns="45720" rIns="53975" bIns="45720" anchor="ctr">
            <a:noAutofit/>
          </a:bodyPr>
          <a:lstStyle/>
          <a:p>
            <a:pPr marL="174625" indent="-174625" algn="l" rtl="0" latinLnBrk="0">
              <a:buClr>
                <a:srgbClr val="262626"/>
              </a:buClr>
              <a:buFont typeface="Noto Sans Symbols"/>
              <a:buChar char="▪"/>
            </a:pP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임직원들은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대학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또는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대학원에서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정보통신</a:t>
            </a:r>
            <a:r>
              <a:rPr lang="en-US"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부문</a:t>
            </a:r>
            <a:r>
              <a:rPr lang="ko-KR" altLang="en-US"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을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전공</a:t>
            </a:r>
            <a:endParaRPr lang="ko-KR" altLang="en-US" sz="1200" b="0" i="0" strike="noStrike" cap="none" dirty="0">
              <a:solidFill>
                <a:srgbClr val="262626"/>
              </a:solidFill>
              <a:latin typeface="Arial" charset="0"/>
              <a:ea typeface="Arial" charset="0"/>
            </a:endParaRPr>
          </a:p>
          <a:p>
            <a:pPr marL="174625" indent="-174625" algn="l" rtl="0" latinLnBrk="0">
              <a:buClr>
                <a:srgbClr val="262626"/>
              </a:buClr>
              <a:buFont typeface="Noto Sans Symbols"/>
              <a:buChar char="▪"/>
            </a:pP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정보통신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부문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또는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정보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보안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부문의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학사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,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석사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,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박사학위로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lang="ko-KR" altLang="en-US"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넓은 시야의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전문성</a:t>
            </a:r>
            <a:r>
              <a:rPr lang="ko-KR" altLang="en-US"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을</a:t>
            </a:r>
            <a:r>
              <a:rPr sz="1200" b="0" i="0" strike="noStrike" cap="none" dirty="0">
                <a:solidFill>
                  <a:srgbClr val="262626"/>
                </a:solidFill>
                <a:latin typeface="Arial" charset="0"/>
                <a:ea typeface="Arial" charset="0"/>
              </a:rPr>
              <a:t> </a:t>
            </a:r>
            <a:r>
              <a:rPr sz="1200" b="0" i="0" strike="noStrike" cap="none" dirty="0" err="1">
                <a:solidFill>
                  <a:srgbClr val="262626"/>
                </a:solidFill>
                <a:latin typeface="Arial" charset="0"/>
                <a:ea typeface="Arial" charset="0"/>
              </a:rPr>
              <a:t>확보</a:t>
            </a:r>
            <a:endParaRPr lang="ko-KR" altLang="en-US" sz="1200" b="0" i="0" strike="noStrike" cap="none" dirty="0">
              <a:solidFill>
                <a:srgbClr val="262626"/>
              </a:solidFill>
              <a:latin typeface="Arial" charset="0"/>
              <a:ea typeface="Arial" charset="0"/>
            </a:endParaRPr>
          </a:p>
        </p:txBody>
      </p: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D67F0D38-1DC9-4C7F-92FF-11E112C5F763}"/>
              </a:ext>
            </a:extLst>
          </p:cNvPr>
          <p:cNvGrpSpPr/>
          <p:nvPr/>
        </p:nvGrpSpPr>
        <p:grpSpPr>
          <a:xfrm>
            <a:off x="5616813" y="2020907"/>
            <a:ext cx="1292029" cy="309208"/>
            <a:chOff x="1288922" y="1981169"/>
            <a:chExt cx="1292029" cy="309208"/>
          </a:xfrm>
        </p:grpSpPr>
        <p:sp>
          <p:nvSpPr>
            <p:cNvPr id="75" name="Oval 21">
              <a:extLst>
                <a:ext uri="{FF2B5EF4-FFF2-40B4-BE49-F238E27FC236}">
                  <a16:creationId xmlns:a16="http://schemas.microsoft.com/office/drawing/2014/main" id="{8183D4B2-5E9C-4D27-94EE-EE648060B357}"/>
                </a:ext>
              </a:extLst>
            </p:cNvPr>
            <p:cNvSpPr/>
            <p:nvPr/>
          </p:nvSpPr>
          <p:spPr>
            <a:xfrm>
              <a:off x="2430366" y="2139793"/>
              <a:ext cx="150585" cy="15058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직선 연결선 19">
              <a:extLst>
                <a:ext uri="{FF2B5EF4-FFF2-40B4-BE49-F238E27FC236}">
                  <a16:creationId xmlns:a16="http://schemas.microsoft.com/office/drawing/2014/main" id="{FE86195E-F359-4D8E-96AB-B1D563A9E7F9}"/>
                </a:ext>
              </a:extLst>
            </p:cNvPr>
            <p:cNvCxnSpPr>
              <a:endCxn id="75" idx="2"/>
            </p:cNvCxnSpPr>
            <p:nvPr/>
          </p:nvCxnSpPr>
          <p:spPr bwMode="auto">
            <a:xfrm rot="16200000" flipH="1">
              <a:off x="1742686" y="1527405"/>
              <a:ext cx="233916" cy="1141444"/>
            </a:xfrm>
            <a:prstGeom prst="bentConnector2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CF81F127-87FD-42EA-981E-DEAB45879F46}"/>
              </a:ext>
            </a:extLst>
          </p:cNvPr>
          <p:cNvGrpSpPr/>
          <p:nvPr/>
        </p:nvGrpSpPr>
        <p:grpSpPr>
          <a:xfrm>
            <a:off x="5616813" y="3736593"/>
            <a:ext cx="1292029" cy="309208"/>
            <a:chOff x="1288922" y="3826424"/>
            <a:chExt cx="1292029" cy="309208"/>
          </a:xfrm>
        </p:grpSpPr>
        <p:sp>
          <p:nvSpPr>
            <p:cNvPr id="78" name="Oval 21">
              <a:extLst>
                <a:ext uri="{FF2B5EF4-FFF2-40B4-BE49-F238E27FC236}">
                  <a16:creationId xmlns:a16="http://schemas.microsoft.com/office/drawing/2014/main" id="{6F573C33-96C4-4372-863B-7C11FA7CDCF5}"/>
                </a:ext>
              </a:extLst>
            </p:cNvPr>
            <p:cNvSpPr/>
            <p:nvPr/>
          </p:nvSpPr>
          <p:spPr>
            <a:xfrm>
              <a:off x="2430366" y="3985048"/>
              <a:ext cx="150585" cy="15058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직선 연결선 19">
              <a:extLst>
                <a:ext uri="{FF2B5EF4-FFF2-40B4-BE49-F238E27FC236}">
                  <a16:creationId xmlns:a16="http://schemas.microsoft.com/office/drawing/2014/main" id="{676BEB7C-5396-48F7-B8C7-41F678F8CB7A}"/>
                </a:ext>
              </a:extLst>
            </p:cNvPr>
            <p:cNvCxnSpPr>
              <a:endCxn id="78" idx="2"/>
            </p:cNvCxnSpPr>
            <p:nvPr/>
          </p:nvCxnSpPr>
          <p:spPr bwMode="auto">
            <a:xfrm rot="16200000" flipH="1">
              <a:off x="1742686" y="3372660"/>
              <a:ext cx="233916" cy="1141444"/>
            </a:xfrm>
            <a:prstGeom prst="bentConnector2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E09346BA-50BB-48A0-B859-022F579EBA17}"/>
              </a:ext>
            </a:extLst>
          </p:cNvPr>
          <p:cNvGrpSpPr/>
          <p:nvPr/>
        </p:nvGrpSpPr>
        <p:grpSpPr>
          <a:xfrm>
            <a:off x="5616813" y="5514344"/>
            <a:ext cx="1292029" cy="309208"/>
            <a:chOff x="1288922" y="5555021"/>
            <a:chExt cx="1292029" cy="309208"/>
          </a:xfrm>
        </p:grpSpPr>
        <p:sp>
          <p:nvSpPr>
            <p:cNvPr id="81" name="Oval 21">
              <a:extLst>
                <a:ext uri="{FF2B5EF4-FFF2-40B4-BE49-F238E27FC236}">
                  <a16:creationId xmlns:a16="http://schemas.microsoft.com/office/drawing/2014/main" id="{94DF9A9D-01F4-4DA6-B7D0-DC4D2A338450}"/>
                </a:ext>
              </a:extLst>
            </p:cNvPr>
            <p:cNvSpPr/>
            <p:nvPr/>
          </p:nvSpPr>
          <p:spPr>
            <a:xfrm>
              <a:off x="2430366" y="5713645"/>
              <a:ext cx="150585" cy="15058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직선 연결선 19">
              <a:extLst>
                <a:ext uri="{FF2B5EF4-FFF2-40B4-BE49-F238E27FC236}">
                  <a16:creationId xmlns:a16="http://schemas.microsoft.com/office/drawing/2014/main" id="{F99D624C-7490-4706-AC2A-E3059C33C581}"/>
                </a:ext>
              </a:extLst>
            </p:cNvPr>
            <p:cNvCxnSpPr>
              <a:endCxn id="81" idx="2"/>
            </p:cNvCxnSpPr>
            <p:nvPr/>
          </p:nvCxnSpPr>
          <p:spPr bwMode="auto">
            <a:xfrm rot="16200000" flipH="1">
              <a:off x="1742686" y="5101257"/>
              <a:ext cx="233916" cy="1141444"/>
            </a:xfrm>
            <a:prstGeom prst="bentConnector2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0386554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 bwMode="auto">
          <a:xfrm>
            <a:off x="735738" y="5443437"/>
            <a:ext cx="8449809" cy="79387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240903"/>
            <a:ext cx="1096454" cy="307777"/>
          </a:xfrm>
        </p:spPr>
        <p:txBody>
          <a:bodyPr/>
          <a:lstStyle/>
          <a:p>
            <a:pPr eaLnBrk="1" hangingPunct="1"/>
            <a:r>
              <a:rPr lang="ko-KR" altLang="en-US" sz="2000" dirty="0">
                <a:solidFill>
                  <a:schemeClr val="accent6">
                    <a:lumMod val="25000"/>
                  </a:schemeClr>
                </a:solidFill>
              </a:rPr>
              <a:t>사업 분야</a:t>
            </a:r>
            <a:endParaRPr lang="en-US" altLang="ko-KR" sz="20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5CDF7546-5B53-457F-BF1F-872AA9DC4568}"/>
              </a:ext>
            </a:extLst>
          </p:cNvPr>
          <p:cNvSpPr/>
          <p:nvPr/>
        </p:nvSpPr>
        <p:spPr>
          <a:xfrm>
            <a:off x="-6872" y="188640"/>
            <a:ext cx="188355" cy="396077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" name="그룹 1"/>
          <p:cNvGrpSpPr/>
          <p:nvPr/>
        </p:nvGrpSpPr>
        <p:grpSpPr>
          <a:xfrm>
            <a:off x="894132" y="5529320"/>
            <a:ext cx="8148382" cy="627473"/>
            <a:chOff x="775486" y="2988613"/>
            <a:chExt cx="8364579" cy="759242"/>
          </a:xfrm>
        </p:grpSpPr>
        <p:sp>
          <p:nvSpPr>
            <p:cNvPr id="8" name="TextBox 7"/>
            <p:cNvSpPr txBox="1"/>
            <p:nvPr/>
          </p:nvSpPr>
          <p:spPr>
            <a:xfrm>
              <a:off x="775486" y="3003140"/>
              <a:ext cx="1304016" cy="74471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none" rtlCol="0" anchor="ctr">
              <a:noAutofit/>
            </a:bodyPr>
            <a:lstStyle/>
            <a:p>
              <a:r>
                <a:rPr lang="en-US" altLang="ko-KR" sz="1400" i="1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20+ Years</a:t>
              </a:r>
            </a:p>
            <a:p>
              <a:r>
                <a:rPr lang="en-US" altLang="ko-KR" sz="1050" i="1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Info. Security</a:t>
              </a:r>
              <a:endParaRPr lang="ko-KR" altLang="en-US" sz="1050" i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87599" y="3003140"/>
              <a:ext cx="1304016" cy="74471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none" rtlCol="0" anchor="ctr">
              <a:noAutofit/>
            </a:bodyPr>
            <a:lstStyle/>
            <a:p>
              <a:r>
                <a:rPr lang="en-US" altLang="ko-KR" sz="1400" i="1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10+ Years</a:t>
              </a:r>
            </a:p>
            <a:p>
              <a:r>
                <a:rPr lang="en-US" altLang="ko-KR" sz="1050" i="1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Overseas Business</a:t>
              </a:r>
              <a:endParaRPr lang="ko-KR" altLang="en-US" sz="1050" i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99712" y="3003140"/>
              <a:ext cx="1304016" cy="74471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none" rtlCol="0" anchor="ctr">
              <a:noAutofit/>
            </a:bodyPr>
            <a:lstStyle/>
            <a:p>
              <a:r>
                <a:rPr lang="en-US" altLang="ko-KR" sz="1400" i="1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47 %</a:t>
              </a:r>
            </a:p>
            <a:p>
              <a:r>
                <a:rPr lang="en-US" altLang="ko-KR" sz="1050" i="1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Finance Customers</a:t>
              </a:r>
              <a:endParaRPr lang="ko-KR" altLang="en-US" sz="1050" i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11825" y="3003140"/>
              <a:ext cx="1304016" cy="74471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none" rtlCol="0" anchor="ctr">
              <a:noAutofit/>
            </a:bodyPr>
            <a:lstStyle/>
            <a:p>
              <a:r>
                <a:rPr lang="en-US" altLang="ko-KR" sz="1400" i="1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100 %</a:t>
              </a:r>
            </a:p>
            <a:p>
              <a:r>
                <a:rPr lang="en-US" altLang="ko-KR" sz="1050" i="1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Business Balance</a:t>
              </a:r>
              <a:endParaRPr lang="ko-KR" altLang="en-US" sz="1050" i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3938" y="2988613"/>
              <a:ext cx="1304016" cy="74471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none" rtlCol="0" anchor="ctr">
              <a:noAutofit/>
            </a:bodyPr>
            <a:lstStyle/>
            <a:p>
              <a:r>
                <a:rPr lang="en-US" altLang="ko-KR" sz="1400" i="1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270+</a:t>
              </a:r>
            </a:p>
            <a:p>
              <a:r>
                <a:rPr lang="en-US" altLang="ko-KR" sz="1050" i="1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  Projects</a:t>
              </a:r>
              <a:r>
                <a:rPr lang="ko-KR" altLang="en-US" sz="1050" i="1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36049" y="2988613"/>
              <a:ext cx="1304016" cy="74471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none" rtlCol="0" anchor="ctr">
              <a:noAutofit/>
            </a:bodyPr>
            <a:lstStyle/>
            <a:p>
              <a:pPr lvl="0">
                <a:buClr>
                  <a:srgbClr val="000000"/>
                </a:buClr>
              </a:pPr>
              <a:r>
                <a:rPr lang="en-US" altLang="ko-KR" sz="1400" i="1" dirty="0">
                  <a:solidFill>
                    <a:schemeClr val="bg1">
                      <a:lumMod val="95000"/>
                    </a:schemeClr>
                  </a:solidFill>
                  <a:latin typeface="맑은 고딕"/>
                  <a:ea typeface="맑은 고딕"/>
                </a:rPr>
                <a:t>92+ %</a:t>
              </a:r>
            </a:p>
            <a:p>
              <a:pPr lvl="0">
                <a:buClr>
                  <a:srgbClr val="000000"/>
                </a:buClr>
              </a:pPr>
              <a:r>
                <a:rPr lang="en-US" altLang="ko-KR" sz="1050" i="1" dirty="0">
                  <a:solidFill>
                    <a:schemeClr val="bg1">
                      <a:lumMod val="95000"/>
                    </a:schemeClr>
                  </a:solidFill>
                  <a:latin typeface="맑은 고딕"/>
                  <a:ea typeface="맑은 고딕"/>
                </a:rPr>
                <a:t>BS in ICT</a:t>
              </a:r>
              <a:endParaRPr lang="ko-KR" altLang="en-US" sz="1050" i="1" dirty="0">
                <a:solidFill>
                  <a:schemeClr val="bg1">
                    <a:lumMod val="95000"/>
                  </a:schemeClr>
                </a:solidFill>
                <a:latin typeface="맑은 고딕"/>
                <a:ea typeface="맑은 고딕"/>
              </a:endParaRPr>
            </a:p>
          </p:txBody>
        </p:sp>
      </p:grpSp>
      <p:cxnSp>
        <p:nvCxnSpPr>
          <p:cNvPr id="37" name="Straight Connector 86">
            <a:extLst>
              <a:ext uri="{FF2B5EF4-FFF2-40B4-BE49-F238E27FC236}">
                <a16:creationId xmlns:a16="http://schemas.microsoft.com/office/drawing/2014/main" id="{D8889C1D-42CF-41EC-B992-40F44013C872}"/>
              </a:ext>
            </a:extLst>
          </p:cNvPr>
          <p:cNvCxnSpPr>
            <a:cxnSpLocks/>
          </p:cNvCxnSpPr>
          <p:nvPr/>
        </p:nvCxnSpPr>
        <p:spPr>
          <a:xfrm>
            <a:off x="735738" y="1364307"/>
            <a:ext cx="417993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56D5D116-9E43-4A4E-8A46-747CBDBF2CFF}"/>
              </a:ext>
            </a:extLst>
          </p:cNvPr>
          <p:cNvSpPr txBox="1">
            <a:spLocks/>
          </p:cNvSpPr>
          <p:nvPr/>
        </p:nvSpPr>
        <p:spPr>
          <a:xfrm>
            <a:off x="735738" y="1386549"/>
            <a:ext cx="4179934" cy="18634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4000" tIns="54000" rIns="54000" bIns="54000" rtlCol="0" anchor="t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07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ko-KR" altLang="en-US" sz="1350" b="0" dirty="0">
                <a:latin typeface="+mn-ea"/>
              </a:rPr>
              <a:t>관리적 보안</a:t>
            </a:r>
            <a:br>
              <a:rPr lang="en-US" altLang="ko-KR" sz="1350" b="0" dirty="0">
                <a:latin typeface="+mn-ea"/>
              </a:rPr>
            </a:br>
            <a:r>
              <a:rPr lang="en-US" altLang="ko-KR" sz="1350" b="0" dirty="0">
                <a:latin typeface="+mn-ea"/>
              </a:rPr>
              <a:t>- </a:t>
            </a:r>
            <a:r>
              <a:rPr lang="ko-KR" altLang="en-US" sz="1350" b="0" dirty="0">
                <a:latin typeface="+mn-ea"/>
              </a:rPr>
              <a:t>정보보안 </a:t>
            </a:r>
            <a:r>
              <a:rPr lang="en-US" altLang="ko-KR" sz="1350" b="0" dirty="0">
                <a:latin typeface="+mn-ea"/>
              </a:rPr>
              <a:t>ISP(</a:t>
            </a:r>
            <a:r>
              <a:rPr lang="ko-KR" altLang="en-US" sz="1350" b="0" dirty="0">
                <a:latin typeface="+mn-ea"/>
              </a:rPr>
              <a:t>전략수립</a:t>
            </a:r>
            <a:r>
              <a:rPr lang="en-US" altLang="ko-KR" sz="1350" b="0" dirty="0">
                <a:latin typeface="+mn-ea"/>
              </a:rPr>
              <a:t>) </a:t>
            </a:r>
            <a:r>
              <a:rPr lang="ko-KR" altLang="en-US" sz="1350" b="0" dirty="0">
                <a:latin typeface="+mn-ea"/>
              </a:rPr>
              <a:t>컨설팅</a:t>
            </a:r>
            <a:br>
              <a:rPr lang="en-US" altLang="ko-KR" sz="1350" b="0" dirty="0">
                <a:latin typeface="+mn-ea"/>
              </a:rPr>
            </a:br>
            <a:r>
              <a:rPr lang="en-US" altLang="ko-KR" sz="1350" b="0" dirty="0">
                <a:latin typeface="+mn-ea"/>
              </a:rPr>
              <a:t>- </a:t>
            </a:r>
            <a:r>
              <a:rPr lang="ko-KR" altLang="en-US" sz="1350" b="0" dirty="0">
                <a:latin typeface="+mn-ea"/>
              </a:rPr>
              <a:t>정보보안 국내외 인증</a:t>
            </a:r>
            <a:r>
              <a:rPr lang="en-US" altLang="ko-KR" sz="1350" b="0" dirty="0">
                <a:latin typeface="+mn-ea"/>
              </a:rPr>
              <a:t>(ISO 27000s, BS10012, </a:t>
            </a:r>
            <a:br>
              <a:rPr lang="en-US" altLang="ko-KR" sz="1350" b="0" dirty="0">
                <a:latin typeface="+mn-ea"/>
              </a:rPr>
            </a:br>
            <a:r>
              <a:rPr lang="en-US" altLang="ko-KR" sz="1350" b="0" dirty="0">
                <a:latin typeface="+mn-ea"/>
              </a:rPr>
              <a:t>  K-ISMS, GDPR, NYCRR 500 </a:t>
            </a:r>
            <a:r>
              <a:rPr lang="ko-KR" altLang="en-US" sz="1350" b="0" dirty="0">
                <a:latin typeface="+mn-ea"/>
              </a:rPr>
              <a:t>등</a:t>
            </a:r>
            <a:r>
              <a:rPr lang="en-US" altLang="ko-KR" sz="1350" b="0" dirty="0">
                <a:latin typeface="+mn-ea"/>
              </a:rPr>
              <a:t>) </a:t>
            </a:r>
            <a:r>
              <a:rPr lang="ko-KR" altLang="en-US" sz="1350" b="0" dirty="0">
                <a:latin typeface="+mn-ea"/>
              </a:rPr>
              <a:t>컨설팅</a:t>
            </a:r>
            <a:endParaRPr lang="en-US" altLang="ko-KR" sz="1350" b="0" dirty="0">
              <a:latin typeface="+mn-e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ko-KR" altLang="en-US" sz="1350" b="0" dirty="0">
                <a:latin typeface="+mn-ea"/>
              </a:rPr>
              <a:t>기술적 보안</a:t>
            </a:r>
            <a:br>
              <a:rPr lang="en-US" altLang="ko-KR" sz="1350" b="0" dirty="0">
                <a:latin typeface="+mn-ea"/>
              </a:rPr>
            </a:br>
            <a:r>
              <a:rPr lang="en-US" altLang="ko-KR" sz="1350" b="0" dirty="0">
                <a:latin typeface="+mn-ea"/>
              </a:rPr>
              <a:t>- </a:t>
            </a:r>
            <a:r>
              <a:rPr lang="ko-KR" altLang="en-US" sz="1350" b="0" dirty="0">
                <a:latin typeface="+mn-ea"/>
              </a:rPr>
              <a:t>모의해킹 진단</a:t>
            </a:r>
            <a:r>
              <a:rPr lang="en-US" altLang="ko-KR" sz="1350" b="0" dirty="0">
                <a:latin typeface="+mn-ea"/>
              </a:rPr>
              <a:t>, </a:t>
            </a:r>
            <a:r>
              <a:rPr lang="ko-KR" altLang="en-US" sz="1350" b="0" dirty="0">
                <a:latin typeface="+mn-ea"/>
              </a:rPr>
              <a:t>취약점 진단</a:t>
            </a:r>
            <a:br>
              <a:rPr lang="en-US" altLang="ko-KR" sz="1350" b="0" dirty="0">
                <a:latin typeface="+mn-ea"/>
              </a:rPr>
            </a:br>
            <a:r>
              <a:rPr lang="en-US" altLang="ko-KR" sz="1350" b="0" dirty="0">
                <a:latin typeface="+mn-ea"/>
              </a:rPr>
              <a:t>- Theme </a:t>
            </a:r>
            <a:r>
              <a:rPr lang="ko-KR" altLang="en-US" sz="1350" b="0" dirty="0">
                <a:latin typeface="+mn-ea"/>
              </a:rPr>
              <a:t>진단</a:t>
            </a:r>
            <a:r>
              <a:rPr lang="en-US" altLang="ko-KR" sz="1350" b="0" dirty="0">
                <a:latin typeface="+mn-ea"/>
              </a:rPr>
              <a:t>(</a:t>
            </a:r>
            <a:r>
              <a:rPr lang="ko-KR" altLang="en-US" sz="1350" b="0" dirty="0" err="1">
                <a:latin typeface="+mn-ea"/>
              </a:rPr>
              <a:t>소셜</a:t>
            </a:r>
            <a:r>
              <a:rPr lang="en-US" altLang="ko-KR" sz="1350" b="0" dirty="0">
                <a:latin typeface="+mn-ea"/>
              </a:rPr>
              <a:t> </a:t>
            </a:r>
            <a:r>
              <a:rPr lang="ko-KR" altLang="en-US" sz="1350" b="0" dirty="0">
                <a:latin typeface="+mn-ea"/>
              </a:rPr>
              <a:t>엔지니어링</a:t>
            </a:r>
            <a:r>
              <a:rPr lang="en-US" altLang="ko-KR" sz="1350" b="0" dirty="0">
                <a:latin typeface="+mn-ea"/>
              </a:rPr>
              <a:t>, </a:t>
            </a:r>
            <a:r>
              <a:rPr lang="ko-KR" altLang="en-US" sz="1350" b="0" dirty="0">
                <a:latin typeface="+mn-ea"/>
              </a:rPr>
              <a:t>침해사고분석</a:t>
            </a:r>
            <a:r>
              <a:rPr lang="en-US" altLang="ko-KR" sz="1350" b="0" dirty="0">
                <a:latin typeface="+mn-ea"/>
              </a:rPr>
              <a:t> </a:t>
            </a:r>
            <a:r>
              <a:rPr lang="ko-KR" altLang="en-US" sz="1350" b="0" dirty="0">
                <a:latin typeface="+mn-ea"/>
              </a:rPr>
              <a:t>등</a:t>
            </a:r>
            <a:r>
              <a:rPr lang="en-US" altLang="ko-KR" sz="1350" b="0" dirty="0">
                <a:latin typeface="+mn-ea"/>
              </a:rPr>
              <a:t>)</a:t>
            </a:r>
            <a:endParaRPr lang="en-US" sz="1350" b="0" dirty="0">
              <a:latin typeface="+mn-ea"/>
            </a:endParaRPr>
          </a:p>
        </p:txBody>
      </p:sp>
      <p:cxnSp>
        <p:nvCxnSpPr>
          <p:cNvPr id="41" name="Straight Connector 86">
            <a:extLst>
              <a:ext uri="{FF2B5EF4-FFF2-40B4-BE49-F238E27FC236}">
                <a16:creationId xmlns:a16="http://schemas.microsoft.com/office/drawing/2014/main" id="{D8889C1D-42CF-41EC-B992-40F44013C872}"/>
              </a:ext>
            </a:extLst>
          </p:cNvPr>
          <p:cNvCxnSpPr>
            <a:cxnSpLocks/>
          </p:cNvCxnSpPr>
          <p:nvPr/>
        </p:nvCxnSpPr>
        <p:spPr>
          <a:xfrm>
            <a:off x="5097016" y="1364307"/>
            <a:ext cx="4088531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56D5D116-9E43-4A4E-8A46-747CBDBF2CFF}"/>
              </a:ext>
            </a:extLst>
          </p:cNvPr>
          <p:cNvSpPr txBox="1">
            <a:spLocks/>
          </p:cNvSpPr>
          <p:nvPr/>
        </p:nvSpPr>
        <p:spPr>
          <a:xfrm>
            <a:off x="735738" y="1044802"/>
            <a:ext cx="4179934" cy="3071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54000" tIns="54000" rIns="54000" bIns="54000" rtlCol="0" anchor="ctr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07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Garamond" panose="02020404030301010803" pitchFamily="18" charset="0"/>
              <a:buNone/>
            </a:pPr>
            <a:r>
              <a:rPr lang="ko-KR" altLang="en-US" sz="1600" i="1" dirty="0">
                <a:solidFill>
                  <a:schemeClr val="bg1"/>
                </a:solidFill>
              </a:rPr>
              <a:t>정보보안 컨설팅 사업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6D5D116-9E43-4A4E-8A46-747CBDBF2CFF}"/>
              </a:ext>
            </a:extLst>
          </p:cNvPr>
          <p:cNvSpPr txBox="1">
            <a:spLocks/>
          </p:cNvSpPr>
          <p:nvPr/>
        </p:nvSpPr>
        <p:spPr>
          <a:xfrm>
            <a:off x="5097016" y="1044802"/>
            <a:ext cx="4088531" cy="3071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54000" tIns="54000" rIns="54000" bIns="54000" rtlCol="0" anchor="ctr">
            <a:noAutofit/>
          </a:bodyPr>
          <a:lstStyle>
            <a:defPPr>
              <a:defRPr lang="en-US"/>
            </a:defPPr>
            <a:lvl1pPr marL="0" indent="0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02747"/>
              </a:buClr>
              <a:buFont typeface="Garamond" panose="02020404030301010803" pitchFamily="18" charset="0"/>
              <a:buNone/>
              <a:defRPr sz="1600" i="1">
                <a:solidFill>
                  <a:schemeClr val="bg1"/>
                </a:solidFill>
                <a:latin typeface="+mn-lt"/>
                <a:ea typeface="+mn-ea"/>
              </a:defRPr>
            </a:lvl1pPr>
            <a:lvl2pPr marL="342900" indent="-165100" algn="l" defTabSz="91440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400">
                <a:latin typeface="+mn-lt"/>
                <a:ea typeface="+mn-ea"/>
              </a:defRPr>
            </a:lvl2pPr>
            <a:lvl3pPr marL="520700" indent="-165100" algn="l" defTabSz="91440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2000">
                <a:latin typeface="+mn-lt"/>
                <a:ea typeface="+mn-ea"/>
              </a:defRPr>
            </a:lvl3pPr>
            <a:lvl4pPr marL="685800" indent="-177800" algn="l" defTabSz="91440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1800">
                <a:latin typeface="+mn-lt"/>
                <a:ea typeface="+mn-ea"/>
              </a:defRPr>
            </a:lvl4pPr>
            <a:lvl5pPr marL="863600" indent="-177800" algn="l" defTabSz="91440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/>
              <a:defRPr sz="1800">
                <a:latin typeface="+mn-lt"/>
                <a:ea typeface="+mn-ea"/>
              </a:defRPr>
            </a:lvl5pPr>
            <a:lvl6pPr marL="2514600" indent="-228600" latinLnBrk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 latinLnBrk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 latinLnBrk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 latinLnBrk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ko-KR" altLang="en-US"/>
              <a:t>해외</a:t>
            </a:r>
            <a:r>
              <a:rPr lang="en-US" altLang="ko-KR" dirty="0"/>
              <a:t> </a:t>
            </a:r>
            <a:r>
              <a:rPr lang="ko-KR" altLang="en-US"/>
              <a:t>정보보안 사업</a:t>
            </a:r>
            <a:endParaRPr lang="en-US" dirty="0"/>
          </a:p>
        </p:txBody>
      </p:sp>
      <p:cxnSp>
        <p:nvCxnSpPr>
          <p:cNvPr id="45" name="Straight Connector 86">
            <a:extLst>
              <a:ext uri="{FF2B5EF4-FFF2-40B4-BE49-F238E27FC236}">
                <a16:creationId xmlns:a16="http://schemas.microsoft.com/office/drawing/2014/main" id="{D8889C1D-42CF-41EC-B992-40F44013C872}"/>
              </a:ext>
            </a:extLst>
          </p:cNvPr>
          <p:cNvCxnSpPr>
            <a:cxnSpLocks/>
          </p:cNvCxnSpPr>
          <p:nvPr/>
        </p:nvCxnSpPr>
        <p:spPr>
          <a:xfrm>
            <a:off x="735738" y="3650025"/>
            <a:ext cx="417993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86">
            <a:extLst>
              <a:ext uri="{FF2B5EF4-FFF2-40B4-BE49-F238E27FC236}">
                <a16:creationId xmlns:a16="http://schemas.microsoft.com/office/drawing/2014/main" id="{D8889C1D-42CF-41EC-B992-40F44013C872}"/>
              </a:ext>
            </a:extLst>
          </p:cNvPr>
          <p:cNvCxnSpPr>
            <a:cxnSpLocks/>
          </p:cNvCxnSpPr>
          <p:nvPr/>
        </p:nvCxnSpPr>
        <p:spPr>
          <a:xfrm>
            <a:off x="5097016" y="3650025"/>
            <a:ext cx="4088531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56D5D116-9E43-4A4E-8A46-747CBDBF2CFF}"/>
              </a:ext>
            </a:extLst>
          </p:cNvPr>
          <p:cNvSpPr txBox="1">
            <a:spLocks/>
          </p:cNvSpPr>
          <p:nvPr/>
        </p:nvSpPr>
        <p:spPr>
          <a:xfrm>
            <a:off x="735738" y="3330520"/>
            <a:ext cx="4179934" cy="3071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54000" tIns="54000" rIns="54000" bIns="54000" rtlCol="0" anchor="ctr">
            <a:noAutofit/>
          </a:bodyPr>
          <a:lstStyle>
            <a:defPPr>
              <a:defRPr lang="en-US"/>
            </a:defPPr>
            <a:lvl1pPr marL="0" indent="0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02747"/>
              </a:buClr>
              <a:buFont typeface="Garamond" panose="02020404030301010803" pitchFamily="18" charset="0"/>
              <a:buNone/>
              <a:defRPr sz="1600" i="1">
                <a:solidFill>
                  <a:schemeClr val="bg1"/>
                </a:solidFill>
                <a:latin typeface="+mn-lt"/>
                <a:ea typeface="+mn-ea"/>
              </a:defRPr>
            </a:lvl1pPr>
            <a:lvl2pPr marL="342900" indent="-165100" algn="l" defTabSz="91440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400">
                <a:latin typeface="+mn-lt"/>
                <a:ea typeface="+mn-ea"/>
              </a:defRPr>
            </a:lvl2pPr>
            <a:lvl3pPr marL="520700" indent="-165100" algn="l" defTabSz="91440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2000">
                <a:latin typeface="+mn-lt"/>
                <a:ea typeface="+mn-ea"/>
              </a:defRPr>
            </a:lvl3pPr>
            <a:lvl4pPr marL="685800" indent="-177800" algn="l" defTabSz="91440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1800">
                <a:latin typeface="+mn-lt"/>
                <a:ea typeface="+mn-ea"/>
              </a:defRPr>
            </a:lvl4pPr>
            <a:lvl5pPr marL="863600" indent="-177800" algn="l" defTabSz="91440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/>
              <a:defRPr sz="1800">
                <a:latin typeface="+mn-lt"/>
                <a:ea typeface="+mn-ea"/>
              </a:defRPr>
            </a:lvl5pPr>
            <a:lvl6pPr marL="2514600" indent="-228600" latinLnBrk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 latinLnBrk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 latinLnBrk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 latinLnBrk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ko-KR" altLang="en-US" dirty="0"/>
              <a:t>정보보안 </a:t>
            </a:r>
            <a:r>
              <a:rPr lang="ko-KR" altLang="en-US"/>
              <a:t>시스템 개발</a:t>
            </a:r>
            <a:endParaRPr lang="en-US" altLang="ko-KR" dirty="0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56D5D116-9E43-4A4E-8A46-747CBDBF2CFF}"/>
              </a:ext>
            </a:extLst>
          </p:cNvPr>
          <p:cNvSpPr txBox="1">
            <a:spLocks/>
          </p:cNvSpPr>
          <p:nvPr/>
        </p:nvSpPr>
        <p:spPr>
          <a:xfrm>
            <a:off x="5097016" y="3330520"/>
            <a:ext cx="4088531" cy="3071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54000" tIns="54000" rIns="54000" bIns="54000" rtlCol="0" anchor="ctr">
            <a:noAutofit/>
          </a:bodyPr>
          <a:lstStyle>
            <a:defPPr>
              <a:defRPr lang="en-US"/>
            </a:defPPr>
            <a:lvl1pPr marL="0" indent="0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02747"/>
              </a:buClr>
              <a:buFont typeface="Garamond" panose="02020404030301010803" pitchFamily="18" charset="0"/>
              <a:buNone/>
              <a:defRPr sz="1600" i="1">
                <a:solidFill>
                  <a:schemeClr val="bg1"/>
                </a:solidFill>
                <a:latin typeface="+mn-lt"/>
                <a:ea typeface="+mn-ea"/>
              </a:defRPr>
            </a:lvl1pPr>
            <a:lvl2pPr marL="342900" indent="-165100" algn="l" defTabSz="91440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400">
                <a:latin typeface="+mn-lt"/>
                <a:ea typeface="+mn-ea"/>
              </a:defRPr>
            </a:lvl2pPr>
            <a:lvl3pPr marL="520700" indent="-165100" algn="l" defTabSz="91440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2000">
                <a:latin typeface="+mn-lt"/>
                <a:ea typeface="+mn-ea"/>
              </a:defRPr>
            </a:lvl3pPr>
            <a:lvl4pPr marL="685800" indent="-177800" algn="l" defTabSz="91440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1800">
                <a:latin typeface="+mn-lt"/>
                <a:ea typeface="+mn-ea"/>
              </a:defRPr>
            </a:lvl4pPr>
            <a:lvl5pPr marL="863600" indent="-177800" algn="l" defTabSz="91440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/>
              <a:defRPr sz="1800">
                <a:latin typeface="+mn-lt"/>
                <a:ea typeface="+mn-ea"/>
              </a:defRPr>
            </a:lvl5pPr>
            <a:lvl6pPr marL="2514600" indent="-228600" latinLnBrk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 latinLnBrk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 latinLnBrk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 latinLnBrk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ko-KR" altLang="en-US"/>
              <a:t>정보보안 </a:t>
            </a:r>
            <a:r>
              <a:rPr lang="en-US" altLang="ko-KR" dirty="0"/>
              <a:t>R</a:t>
            </a:r>
            <a:r>
              <a:rPr lang="en-US" altLang="ko-KR"/>
              <a:t>&amp;D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97143" y="1386548"/>
            <a:ext cx="4088404" cy="18634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t"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ko-KR" altLang="en-US" sz="1350" b="0" dirty="0">
                <a:latin typeface="+mn-ea"/>
                <a:ea typeface="+mn-ea"/>
              </a:rPr>
              <a:t>국가 사이버보안 전략 및 마스터플랜 </a:t>
            </a:r>
            <a:r>
              <a:rPr lang="en-US" altLang="ko-KR" sz="1350" b="0" dirty="0">
                <a:latin typeface="+mn-ea"/>
                <a:ea typeface="+mn-ea"/>
              </a:rPr>
              <a:t>(NCS)</a:t>
            </a:r>
            <a:r>
              <a:rPr lang="ko-KR" altLang="en-US" sz="1350" b="0" dirty="0">
                <a:latin typeface="+mn-ea"/>
                <a:ea typeface="+mn-ea"/>
              </a:rPr>
              <a:t> 수립 컨설팅</a:t>
            </a:r>
            <a:endParaRPr lang="en-US" altLang="ko-KR" sz="1350" b="0" dirty="0">
              <a:latin typeface="+mn-ea"/>
              <a:ea typeface="+mn-ea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ko-KR" altLang="en-US" sz="1350" b="0" dirty="0">
                <a:latin typeface="+mn-ea"/>
                <a:ea typeface="+mn-ea"/>
              </a:rPr>
              <a:t>글로벌 정보보안 인증 및 </a:t>
            </a:r>
            <a:r>
              <a:rPr lang="ko-KR" altLang="en-US" sz="1350" b="0" dirty="0" err="1">
                <a:latin typeface="+mn-ea"/>
                <a:ea typeface="+mn-ea"/>
              </a:rPr>
              <a:t>컴플라이언스</a:t>
            </a:r>
            <a:r>
              <a:rPr lang="ko-KR" altLang="en-US" sz="1350" b="0" dirty="0">
                <a:latin typeface="+mn-ea"/>
                <a:ea typeface="+mn-ea"/>
              </a:rPr>
              <a:t> 대응 컨설팅</a:t>
            </a:r>
            <a:r>
              <a:rPr lang="en-US" altLang="ko-KR" sz="1350" b="0" dirty="0">
                <a:latin typeface="+mn-ea"/>
                <a:ea typeface="+mn-ea"/>
              </a:rPr>
              <a:t>(ISO 27001, GDPR, TISAX, </a:t>
            </a:r>
            <a:r>
              <a:rPr lang="ko-KR" altLang="en-US" sz="1350" b="0" dirty="0">
                <a:latin typeface="+mn-ea"/>
                <a:ea typeface="+mn-ea"/>
              </a:rPr>
              <a:t>등</a:t>
            </a:r>
            <a:r>
              <a:rPr lang="en-US" altLang="ko-KR" sz="1350" b="0" dirty="0">
                <a:latin typeface="+mn-ea"/>
                <a:ea typeface="+mn-ea"/>
              </a:rPr>
              <a:t>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ko-KR" altLang="en-US" sz="1350" b="0" dirty="0">
                <a:latin typeface="+mn-ea"/>
                <a:ea typeface="+mn-ea"/>
              </a:rPr>
              <a:t>기술적 보안진단 컨설팅 </a:t>
            </a:r>
            <a:r>
              <a:rPr lang="en-US" altLang="ko-KR" sz="1350" b="0" dirty="0">
                <a:latin typeface="+mn-ea"/>
                <a:ea typeface="+mn-ea"/>
              </a:rPr>
              <a:t>(Penetration Testing, Vulnerability Testing)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ko-KR" altLang="en-US" sz="1350" b="0" dirty="0">
                <a:latin typeface="+mn-ea"/>
                <a:ea typeface="+mn-ea"/>
              </a:rPr>
              <a:t>사이버보안 전문가</a:t>
            </a:r>
            <a:r>
              <a:rPr lang="en-US" altLang="ko-KR" sz="1350" b="0" dirty="0">
                <a:latin typeface="+mn-ea"/>
                <a:ea typeface="+mn-ea"/>
              </a:rPr>
              <a:t> </a:t>
            </a:r>
            <a:r>
              <a:rPr lang="ko-KR" altLang="en-US" sz="1350" b="0" dirty="0">
                <a:latin typeface="+mn-ea"/>
                <a:ea typeface="+mn-ea"/>
              </a:rPr>
              <a:t>양성 교육 프로그램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56D5D116-9E43-4A4E-8A46-747CBDBF2CFF}"/>
              </a:ext>
            </a:extLst>
          </p:cNvPr>
          <p:cNvSpPr txBox="1">
            <a:spLocks/>
          </p:cNvSpPr>
          <p:nvPr/>
        </p:nvSpPr>
        <p:spPr>
          <a:xfrm>
            <a:off x="735738" y="3674241"/>
            <a:ext cx="4179934" cy="1482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4000" tIns="54000" rIns="54000" bIns="54000" rtlCol="0" anchor="t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07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ko-KR" altLang="en-US" sz="1350" b="0" dirty="0">
                <a:latin typeface="+mn-ea"/>
              </a:rPr>
              <a:t>자체 보안시스템 개발</a:t>
            </a:r>
            <a:r>
              <a:rPr lang="en-US" altLang="ko-KR" sz="1350" b="0" dirty="0">
                <a:latin typeface="+mn-ea"/>
              </a:rPr>
              <a:t> </a:t>
            </a:r>
            <a:r>
              <a:rPr lang="ko-KR" altLang="en-US" sz="1350" b="0" dirty="0">
                <a:latin typeface="+mn-ea"/>
              </a:rPr>
              <a:t>유지보수</a:t>
            </a:r>
            <a:br>
              <a:rPr lang="en-US" altLang="ko-KR" sz="1350" b="0" dirty="0">
                <a:latin typeface="+mn-ea"/>
              </a:rPr>
            </a:br>
            <a:r>
              <a:rPr lang="en-US" altLang="ko-KR" sz="1350" b="0" dirty="0">
                <a:latin typeface="+mn-ea"/>
              </a:rPr>
              <a:t>- </a:t>
            </a:r>
            <a:r>
              <a:rPr lang="en-US" altLang="ko-KR" sz="1350" b="0" dirty="0" err="1">
                <a:latin typeface="+mn-ea"/>
              </a:rPr>
              <a:t>WiKi-Shodan</a:t>
            </a:r>
            <a:r>
              <a:rPr lang="en-US" altLang="ko-KR" sz="1350" b="0" dirty="0">
                <a:latin typeface="+mn-ea"/>
              </a:rPr>
              <a:t>(</a:t>
            </a:r>
            <a:r>
              <a:rPr lang="ko-KR" altLang="en-US" sz="1350" b="0" dirty="0">
                <a:latin typeface="+mn-ea"/>
              </a:rPr>
              <a:t>보안검색엔진</a:t>
            </a:r>
            <a:r>
              <a:rPr lang="en-US" altLang="ko-KR" sz="1350" b="0" dirty="0">
                <a:latin typeface="+mn-ea"/>
              </a:rPr>
              <a:t>), </a:t>
            </a:r>
            <a:r>
              <a:rPr lang="en-US" altLang="ko-KR" sz="1350" b="0" dirty="0" err="1">
                <a:latin typeface="+mn-ea"/>
              </a:rPr>
              <a:t>WiKi</a:t>
            </a:r>
            <a:r>
              <a:rPr lang="en-US" altLang="ko-KR" sz="1350" b="0" dirty="0">
                <a:latin typeface="+mn-ea"/>
              </a:rPr>
              <a:t>-ARAM(WAF)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ko-KR" altLang="en-US" sz="1350" b="0" dirty="0">
                <a:latin typeface="+mn-ea"/>
              </a:rPr>
              <a:t>글로벌 보안시스템 연동 모듈 개발</a:t>
            </a:r>
            <a:br>
              <a:rPr lang="en-US" altLang="ko-KR" sz="1350" b="0" dirty="0">
                <a:latin typeface="+mn-ea"/>
              </a:rPr>
            </a:br>
            <a:r>
              <a:rPr lang="en-US" altLang="ko-KR" sz="1350" b="0" dirty="0">
                <a:latin typeface="+mn-ea"/>
              </a:rPr>
              <a:t>- </a:t>
            </a:r>
            <a:r>
              <a:rPr lang="ko-KR" altLang="en-US" sz="1350" b="0" dirty="0">
                <a:latin typeface="+mn-ea"/>
              </a:rPr>
              <a:t>보안시스템</a:t>
            </a:r>
            <a:r>
              <a:rPr lang="en-US" altLang="ko-KR" sz="1350" b="0" dirty="0">
                <a:latin typeface="+mn-ea"/>
              </a:rPr>
              <a:t> </a:t>
            </a:r>
            <a:r>
              <a:rPr lang="ko-KR" altLang="en-US" sz="1350" b="0" dirty="0">
                <a:latin typeface="+mn-ea"/>
              </a:rPr>
              <a:t>연동모듈</a:t>
            </a:r>
            <a:r>
              <a:rPr lang="en-US" altLang="ko-KR" sz="1350" b="0" dirty="0">
                <a:latin typeface="+mn-ea"/>
              </a:rPr>
              <a:t> </a:t>
            </a:r>
            <a:r>
              <a:rPr lang="ko-KR" altLang="en-US" sz="1350" b="0" dirty="0">
                <a:latin typeface="+mn-ea"/>
              </a:rPr>
              <a:t>개발</a:t>
            </a:r>
            <a:r>
              <a:rPr lang="en-US" altLang="ko-KR" sz="1350" b="0" dirty="0">
                <a:latin typeface="+mn-ea"/>
              </a:rPr>
              <a:t> (API</a:t>
            </a:r>
            <a:r>
              <a:rPr lang="ko-KR" altLang="en-US" sz="1350" b="0" dirty="0">
                <a:latin typeface="+mn-ea"/>
              </a:rPr>
              <a:t>기반</a:t>
            </a:r>
            <a:r>
              <a:rPr lang="en-US" altLang="ko-KR" sz="1350" b="0" dirty="0">
                <a:latin typeface="+mn-ea"/>
              </a:rPr>
              <a:t>)</a:t>
            </a:r>
            <a:br>
              <a:rPr lang="en-US" altLang="ko-KR" sz="1350" b="0" dirty="0">
                <a:latin typeface="+mn-ea"/>
              </a:rPr>
            </a:br>
            <a:r>
              <a:rPr lang="en-US" altLang="ko-KR" sz="1350" b="0" dirty="0">
                <a:latin typeface="+mn-ea"/>
              </a:rPr>
              <a:t>- </a:t>
            </a:r>
            <a:r>
              <a:rPr lang="ko-KR" altLang="en-US" sz="1350" b="0" dirty="0">
                <a:latin typeface="+mn-ea"/>
              </a:rPr>
              <a:t>글로벌 취약점 </a:t>
            </a:r>
            <a:r>
              <a:rPr lang="en-US" altLang="ko-KR" sz="1350" b="0" dirty="0">
                <a:latin typeface="+mn-ea"/>
              </a:rPr>
              <a:t>DB, Blacklist IP</a:t>
            </a:r>
            <a:r>
              <a:rPr lang="ko-KR" altLang="en-US" sz="1350" b="0" dirty="0">
                <a:latin typeface="+mn-ea"/>
              </a:rPr>
              <a:t> 연동모듈 개발</a:t>
            </a:r>
            <a:endParaRPr lang="en-US" altLang="ko-KR" sz="1350" b="0" dirty="0">
              <a:latin typeface="+mn-e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97143" y="3674240"/>
            <a:ext cx="4088404" cy="14829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t"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ko-KR" altLang="en-US" sz="1350" b="0" dirty="0">
                <a:latin typeface="+mn-ea"/>
                <a:ea typeface="+mn-ea"/>
              </a:rPr>
              <a:t>글로벌 </a:t>
            </a:r>
            <a:r>
              <a:rPr lang="en-US" altLang="ko-KR" sz="1350" b="0" dirty="0">
                <a:latin typeface="+mn-ea"/>
                <a:ea typeface="+mn-ea"/>
              </a:rPr>
              <a:t>Bug Bounty </a:t>
            </a:r>
            <a:r>
              <a:rPr lang="ko-KR" altLang="en-US" sz="1350" b="0" dirty="0">
                <a:latin typeface="+mn-ea"/>
                <a:ea typeface="+mn-ea"/>
              </a:rPr>
              <a:t>동향</a:t>
            </a:r>
            <a:r>
              <a:rPr lang="en-US" altLang="ko-KR" sz="1350" b="0" dirty="0">
                <a:latin typeface="+mn-ea"/>
                <a:ea typeface="+mn-ea"/>
              </a:rPr>
              <a:t> </a:t>
            </a:r>
            <a:r>
              <a:rPr lang="ko-KR" altLang="en-US" sz="1350" b="0" dirty="0">
                <a:latin typeface="+mn-ea"/>
                <a:ea typeface="+mn-ea"/>
              </a:rPr>
              <a:t>및 플랫폼 비교분석 </a:t>
            </a:r>
            <a:r>
              <a:rPr lang="en-US" altLang="ko-KR" sz="1350" b="0" dirty="0">
                <a:latin typeface="+mn-ea"/>
                <a:ea typeface="+mn-ea"/>
              </a:rPr>
              <a:t>(</a:t>
            </a:r>
            <a:r>
              <a:rPr lang="en-US" altLang="ko-KR" sz="1350" b="0" dirty="0" err="1">
                <a:latin typeface="+mn-ea"/>
                <a:ea typeface="+mn-ea"/>
              </a:rPr>
              <a:t>HackerOne</a:t>
            </a:r>
            <a:r>
              <a:rPr lang="en-US" altLang="ko-KR" sz="1350" b="0" dirty="0">
                <a:latin typeface="+mn-ea"/>
                <a:ea typeface="+mn-ea"/>
              </a:rPr>
              <a:t>, </a:t>
            </a:r>
            <a:r>
              <a:rPr lang="en-US" altLang="ko-KR" sz="1350" b="0" dirty="0" err="1">
                <a:latin typeface="+mn-ea"/>
                <a:ea typeface="+mn-ea"/>
              </a:rPr>
              <a:t>Bugcrowd</a:t>
            </a:r>
            <a:r>
              <a:rPr lang="en-US" altLang="ko-KR" sz="1350" b="0" dirty="0">
                <a:latin typeface="+mn-ea"/>
                <a:ea typeface="+mn-ea"/>
              </a:rPr>
              <a:t>, Open Bug Bounty)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altLang="ko-KR" sz="1350" b="0" dirty="0">
                <a:latin typeface="+mn-ea"/>
                <a:ea typeface="+mn-ea"/>
              </a:rPr>
              <a:t>QPST</a:t>
            </a:r>
            <a:r>
              <a:rPr lang="ko-KR" altLang="en-US" sz="1350" b="0" dirty="0">
                <a:latin typeface="+mn-ea"/>
                <a:ea typeface="+mn-ea"/>
              </a:rPr>
              <a:t>와 </a:t>
            </a:r>
            <a:r>
              <a:rPr lang="en-US" altLang="ko-KR" sz="1350" b="0" dirty="0">
                <a:latin typeface="+mn-ea"/>
                <a:ea typeface="+mn-ea"/>
              </a:rPr>
              <a:t>BITPIM</a:t>
            </a:r>
            <a:r>
              <a:rPr lang="ko-KR" altLang="en-US" sz="1350" b="0" dirty="0">
                <a:latin typeface="+mn-ea"/>
                <a:ea typeface="+mn-ea"/>
              </a:rPr>
              <a:t>을 이용한 핸드폰 복제</a:t>
            </a:r>
            <a:r>
              <a:rPr lang="en-US" altLang="ko-KR" sz="1350" b="0" dirty="0">
                <a:latin typeface="+mn-ea"/>
                <a:ea typeface="+mn-ea"/>
              </a:rPr>
              <a:t> </a:t>
            </a:r>
            <a:r>
              <a:rPr lang="ko-KR" altLang="en-US" sz="1350" b="0" dirty="0">
                <a:latin typeface="+mn-ea"/>
                <a:ea typeface="+mn-ea"/>
              </a:rPr>
              <a:t>연구</a:t>
            </a:r>
            <a:endParaRPr lang="en-US" altLang="ko-KR" sz="1350" b="0" dirty="0">
              <a:latin typeface="+mn-ea"/>
              <a:ea typeface="+mn-ea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altLang="ko-KR" sz="1350" b="0" dirty="0">
                <a:latin typeface="+mn-ea"/>
                <a:ea typeface="+mn-ea"/>
              </a:rPr>
              <a:t>Open VPN G/W</a:t>
            </a:r>
            <a:r>
              <a:rPr lang="ko-KR" altLang="en-US" sz="1350" b="0" dirty="0">
                <a:latin typeface="+mn-ea"/>
                <a:ea typeface="+mn-ea"/>
              </a:rPr>
              <a:t>를 이용한 </a:t>
            </a:r>
            <a:r>
              <a:rPr lang="en-US" altLang="ko-KR" sz="1350" b="0" dirty="0" err="1">
                <a:latin typeface="+mn-ea"/>
                <a:ea typeface="+mn-ea"/>
              </a:rPr>
              <a:t>OpenVPN</a:t>
            </a:r>
            <a:r>
              <a:rPr lang="ko-KR" altLang="en-US" sz="1350" b="0" dirty="0">
                <a:latin typeface="+mn-ea"/>
                <a:ea typeface="+mn-ea"/>
              </a:rPr>
              <a:t>개발연구</a:t>
            </a:r>
            <a:endParaRPr lang="en-US" altLang="ko-KR" sz="1350" b="0" dirty="0">
              <a:latin typeface="+mn-ea"/>
              <a:ea typeface="+mn-ea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altLang="ko-KR" sz="1350" b="0" dirty="0">
                <a:latin typeface="+mn-ea"/>
                <a:ea typeface="+mn-ea"/>
              </a:rPr>
              <a:t>USB2CAN </a:t>
            </a:r>
            <a:r>
              <a:rPr lang="ko-KR" altLang="en-US" sz="1350" b="0" dirty="0">
                <a:latin typeface="+mn-ea"/>
                <a:ea typeface="+mn-ea"/>
              </a:rPr>
              <a:t>장치를 이용한 </a:t>
            </a:r>
            <a:r>
              <a:rPr lang="ko-KR" altLang="en-US" sz="1350" b="0" dirty="0" err="1">
                <a:latin typeface="+mn-ea"/>
                <a:ea typeface="+mn-ea"/>
              </a:rPr>
              <a:t>스마트카</a:t>
            </a:r>
            <a:r>
              <a:rPr lang="ko-KR" altLang="en-US" sz="1350" b="0" dirty="0">
                <a:latin typeface="+mn-ea"/>
                <a:ea typeface="+mn-ea"/>
              </a:rPr>
              <a:t> 주입 공격기법 연구</a:t>
            </a:r>
            <a:endParaRPr lang="en-US" altLang="ko-KR" sz="1350" b="0" dirty="0">
              <a:latin typeface="+mn-ea"/>
              <a:ea typeface="+mn-ea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ko-KR" altLang="en-US" sz="135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4567452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240903"/>
            <a:ext cx="1096454" cy="307777"/>
          </a:xfrm>
        </p:spPr>
        <p:txBody>
          <a:bodyPr/>
          <a:lstStyle/>
          <a:p>
            <a:pPr eaLnBrk="1" hangingPunct="1"/>
            <a:r>
              <a:rPr lang="ko-KR" altLang="en-US" sz="2000" dirty="0">
                <a:solidFill>
                  <a:schemeClr val="accent6">
                    <a:lumMod val="25000"/>
                  </a:schemeClr>
                </a:solidFill>
              </a:rPr>
              <a:t>사업 실적</a:t>
            </a:r>
            <a:endParaRPr lang="en-US" altLang="ko-KR" sz="20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5CDF7546-5B53-457F-BF1F-872AA9DC4568}"/>
              </a:ext>
            </a:extLst>
          </p:cNvPr>
          <p:cNvSpPr/>
          <p:nvPr/>
        </p:nvSpPr>
        <p:spPr>
          <a:xfrm>
            <a:off x="-6872" y="188640"/>
            <a:ext cx="188355" cy="396077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Image result for simple world map kore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52" y="980728"/>
            <a:ext cx="8298180" cy="518636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1747923" y="4685487"/>
            <a:ext cx="7453549" cy="13912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rtlCol="0" anchor="ctr">
            <a:noAutofit/>
          </a:bodyPr>
          <a:lstStyle/>
          <a:p>
            <a:pPr algn="l">
              <a:lnSpc>
                <a:spcPts val="1800"/>
              </a:lnSpc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[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공공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/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행정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] </a:t>
            </a:r>
            <a:r>
              <a:rPr lang="ko-KR" altLang="en-US" sz="1200" b="0" dirty="0">
                <a:latin typeface="+mn-ea"/>
                <a:ea typeface="+mn-ea"/>
              </a:rPr>
              <a:t>대검찰청</a:t>
            </a:r>
            <a:r>
              <a:rPr lang="en-US" altLang="ko-KR" sz="1200" b="0" dirty="0">
                <a:latin typeface="+mn-ea"/>
                <a:ea typeface="+mn-ea"/>
              </a:rPr>
              <a:t>, </a:t>
            </a:r>
            <a:r>
              <a:rPr lang="ko-KR" altLang="en-US" sz="1200" b="0" dirty="0" err="1">
                <a:latin typeface="+mn-ea"/>
                <a:ea typeface="+mn-ea"/>
              </a:rPr>
              <a:t>안행부</a:t>
            </a:r>
            <a:r>
              <a:rPr lang="en-US" altLang="ko-KR" sz="1200" b="0" dirty="0">
                <a:latin typeface="+mn-ea"/>
                <a:ea typeface="+mn-ea"/>
              </a:rPr>
              <a:t>, </a:t>
            </a:r>
            <a:r>
              <a:rPr lang="ko-KR" altLang="en-US" sz="1200" b="0" dirty="0">
                <a:latin typeface="+mn-ea"/>
                <a:ea typeface="+mn-ea"/>
              </a:rPr>
              <a:t>환경부</a:t>
            </a:r>
            <a:r>
              <a:rPr lang="en-US" altLang="ko-KR" sz="1200" b="0" dirty="0">
                <a:latin typeface="+mn-ea"/>
                <a:ea typeface="+mn-ea"/>
              </a:rPr>
              <a:t>, </a:t>
            </a:r>
            <a:r>
              <a:rPr lang="ko-KR" altLang="en-US" sz="1200" b="0" dirty="0">
                <a:latin typeface="+mn-ea"/>
                <a:ea typeface="+mn-ea"/>
              </a:rPr>
              <a:t>한국전력거래소</a:t>
            </a:r>
            <a:r>
              <a:rPr lang="en-US" altLang="ko-KR" sz="1200" b="0" dirty="0">
                <a:latin typeface="+mn-ea"/>
                <a:ea typeface="+mn-ea"/>
              </a:rPr>
              <a:t>, </a:t>
            </a:r>
            <a:r>
              <a:rPr lang="ko-KR" altLang="en-US" sz="1200" b="0" dirty="0">
                <a:latin typeface="+mn-ea"/>
                <a:ea typeface="+mn-ea"/>
              </a:rPr>
              <a:t>인천항만공사</a:t>
            </a:r>
            <a:r>
              <a:rPr lang="en-US" altLang="ko-KR" sz="1200" b="0" dirty="0">
                <a:latin typeface="+mn-ea"/>
                <a:ea typeface="+mn-ea"/>
              </a:rPr>
              <a:t>, </a:t>
            </a:r>
            <a:r>
              <a:rPr lang="ko-KR" altLang="en-US" sz="1200" b="0" dirty="0">
                <a:latin typeface="+mn-ea"/>
                <a:ea typeface="+mn-ea"/>
              </a:rPr>
              <a:t>인천공항공사</a:t>
            </a:r>
            <a:r>
              <a:rPr lang="en-US" altLang="ko-KR" sz="1200" b="0" dirty="0">
                <a:latin typeface="+mn-ea"/>
                <a:ea typeface="+mn-ea"/>
              </a:rPr>
              <a:t>, SH</a:t>
            </a:r>
            <a:r>
              <a:rPr lang="ko-KR" altLang="en-US" sz="1200" b="0" dirty="0">
                <a:latin typeface="+mn-ea"/>
                <a:ea typeface="+mn-ea"/>
              </a:rPr>
              <a:t>공사</a:t>
            </a:r>
            <a:r>
              <a:rPr lang="en-US" altLang="ko-KR" sz="1200" b="0" dirty="0">
                <a:latin typeface="+mn-ea"/>
                <a:ea typeface="+mn-ea"/>
              </a:rPr>
              <a:t> </a:t>
            </a:r>
            <a:r>
              <a:rPr lang="ko-KR" altLang="en-US" sz="1200" b="0" dirty="0">
                <a:latin typeface="+mn-ea"/>
                <a:ea typeface="+mn-ea"/>
              </a:rPr>
              <a:t>등</a:t>
            </a:r>
            <a:r>
              <a:rPr lang="en-US" altLang="ko-KR" sz="1200" b="0" dirty="0">
                <a:latin typeface="+mn-ea"/>
                <a:ea typeface="+mn-ea"/>
              </a:rPr>
              <a:t> </a:t>
            </a:r>
            <a:r>
              <a:rPr lang="ko-KR" altLang="en-US" sz="1200" b="0" dirty="0">
                <a:latin typeface="+mn-ea"/>
                <a:ea typeface="+mn-ea"/>
              </a:rPr>
              <a:t>다수</a:t>
            </a:r>
            <a:endParaRPr lang="en-US" altLang="ko-KR" sz="1200" b="0" dirty="0">
              <a:latin typeface="+mn-ea"/>
              <a:ea typeface="+mn-ea"/>
            </a:endParaRPr>
          </a:p>
          <a:p>
            <a:pPr algn="l">
              <a:lnSpc>
                <a:spcPts val="1800"/>
              </a:lnSpc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[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금융기업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]</a:t>
            </a:r>
            <a:r>
              <a:rPr lang="en-US" altLang="ko-KR" sz="1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1200" b="0" dirty="0">
                <a:latin typeface="+mn-ea"/>
                <a:ea typeface="+mn-ea"/>
              </a:rPr>
              <a:t>KB</a:t>
            </a:r>
            <a:r>
              <a:rPr lang="ko-KR" altLang="en-US" sz="1200" b="0" dirty="0">
                <a:latin typeface="+mn-ea"/>
                <a:ea typeface="+mn-ea"/>
              </a:rPr>
              <a:t>국민은행</a:t>
            </a:r>
            <a:r>
              <a:rPr lang="en-US" altLang="ko-KR" sz="1200" b="0" dirty="0">
                <a:latin typeface="+mn-ea"/>
                <a:ea typeface="+mn-ea"/>
              </a:rPr>
              <a:t>, </a:t>
            </a:r>
            <a:r>
              <a:rPr lang="ko-KR" altLang="en-US" sz="1200" b="0" dirty="0">
                <a:latin typeface="+mn-ea"/>
                <a:ea typeface="+mn-ea"/>
              </a:rPr>
              <a:t>농협중앙회</a:t>
            </a:r>
            <a:r>
              <a:rPr lang="en-US" altLang="ko-KR" sz="1200" b="0" dirty="0">
                <a:latin typeface="+mn-ea"/>
                <a:ea typeface="+mn-ea"/>
              </a:rPr>
              <a:t>, </a:t>
            </a:r>
            <a:r>
              <a:rPr lang="ko-KR" altLang="en-US" sz="1200" b="0" dirty="0" err="1">
                <a:latin typeface="+mn-ea"/>
                <a:ea typeface="+mn-ea"/>
              </a:rPr>
              <a:t>신한금융계열사</a:t>
            </a:r>
            <a:r>
              <a:rPr lang="en-US" altLang="ko-KR" sz="1200" b="0" dirty="0">
                <a:latin typeface="+mn-ea"/>
                <a:ea typeface="+mn-ea"/>
              </a:rPr>
              <a:t>, </a:t>
            </a:r>
            <a:r>
              <a:rPr lang="ko-KR" altLang="en-US" sz="1200" b="0" dirty="0" err="1">
                <a:latin typeface="+mn-ea"/>
                <a:ea typeface="+mn-ea"/>
              </a:rPr>
              <a:t>라이나생명</a:t>
            </a:r>
            <a:r>
              <a:rPr lang="en-US" altLang="ko-KR" sz="1200" b="0" dirty="0">
                <a:latin typeface="+mn-ea"/>
                <a:ea typeface="+mn-ea"/>
              </a:rPr>
              <a:t>, PCA</a:t>
            </a:r>
            <a:r>
              <a:rPr lang="ko-KR" altLang="en-US" sz="1200" b="0" dirty="0">
                <a:latin typeface="+mn-ea"/>
                <a:ea typeface="+mn-ea"/>
              </a:rPr>
              <a:t>생명</a:t>
            </a:r>
            <a:r>
              <a:rPr lang="en-US" altLang="ko-KR" sz="1200" b="0" dirty="0">
                <a:latin typeface="+mn-ea"/>
                <a:ea typeface="+mn-ea"/>
              </a:rPr>
              <a:t>, </a:t>
            </a:r>
            <a:r>
              <a:rPr lang="ko-KR" altLang="en-US" sz="1200" b="0" dirty="0">
                <a:latin typeface="+mn-ea"/>
                <a:ea typeface="+mn-ea"/>
              </a:rPr>
              <a:t>삼성카드</a:t>
            </a:r>
            <a:r>
              <a:rPr lang="en-US" altLang="ko-KR" sz="1200" b="0" dirty="0">
                <a:latin typeface="+mn-ea"/>
                <a:ea typeface="+mn-ea"/>
              </a:rPr>
              <a:t>, </a:t>
            </a:r>
            <a:r>
              <a:rPr lang="ko-KR" altLang="en-US" sz="1200" b="0" dirty="0">
                <a:latin typeface="+mn-ea"/>
                <a:ea typeface="+mn-ea"/>
              </a:rPr>
              <a:t>현대카드</a:t>
            </a:r>
            <a:r>
              <a:rPr lang="en-US" altLang="ko-KR" sz="1200" b="0" dirty="0">
                <a:latin typeface="+mn-ea"/>
                <a:ea typeface="+mn-ea"/>
              </a:rPr>
              <a:t> </a:t>
            </a:r>
            <a:r>
              <a:rPr lang="ko-KR" altLang="en-US" sz="1200" b="0" dirty="0">
                <a:latin typeface="+mn-ea"/>
                <a:ea typeface="+mn-ea"/>
              </a:rPr>
              <a:t>등 다수</a:t>
            </a:r>
            <a:endParaRPr lang="en-US" altLang="ko-KR" sz="1200" b="0" dirty="0">
              <a:latin typeface="+mn-ea"/>
              <a:ea typeface="+mn-ea"/>
            </a:endParaRPr>
          </a:p>
          <a:p>
            <a:pPr algn="l">
              <a:lnSpc>
                <a:spcPts val="1800"/>
              </a:lnSpc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[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제조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,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기타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]</a:t>
            </a:r>
            <a:r>
              <a:rPr lang="en-US" altLang="ko-KR" sz="1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 </a:t>
            </a:r>
            <a:r>
              <a:rPr lang="ko-KR" altLang="en-US" sz="1200" b="0" dirty="0">
                <a:latin typeface="+mn-ea"/>
                <a:ea typeface="+mn-ea"/>
              </a:rPr>
              <a:t>삼성전자</a:t>
            </a:r>
            <a:r>
              <a:rPr lang="en-US" altLang="ko-KR" sz="1200" b="0" dirty="0">
                <a:latin typeface="+mn-ea"/>
                <a:ea typeface="+mn-ea"/>
              </a:rPr>
              <a:t>, GS</a:t>
            </a:r>
            <a:r>
              <a:rPr lang="ko-KR" altLang="en-US" sz="1200" b="0" dirty="0" err="1">
                <a:latin typeface="+mn-ea"/>
                <a:ea typeface="+mn-ea"/>
              </a:rPr>
              <a:t>칼텍스</a:t>
            </a:r>
            <a:r>
              <a:rPr lang="en-US" altLang="ko-KR" sz="1200" b="0" dirty="0">
                <a:latin typeface="+mn-ea"/>
                <a:ea typeface="+mn-ea"/>
              </a:rPr>
              <a:t>, LG</a:t>
            </a:r>
            <a:r>
              <a:rPr lang="ko-KR" altLang="en-US" sz="1200" b="0" dirty="0">
                <a:latin typeface="+mn-ea"/>
                <a:ea typeface="+mn-ea"/>
              </a:rPr>
              <a:t>전자</a:t>
            </a:r>
            <a:r>
              <a:rPr lang="en-US" altLang="ko-KR" sz="1200" b="0" dirty="0">
                <a:latin typeface="+mn-ea"/>
                <a:ea typeface="+mn-ea"/>
              </a:rPr>
              <a:t>, </a:t>
            </a:r>
            <a:r>
              <a:rPr lang="ko-KR" altLang="en-US" sz="1200" b="0" dirty="0" err="1">
                <a:latin typeface="+mn-ea"/>
                <a:ea typeface="+mn-ea"/>
              </a:rPr>
              <a:t>현대글로비스</a:t>
            </a:r>
            <a:r>
              <a:rPr lang="en-US" altLang="ko-KR" sz="1200" b="0" dirty="0">
                <a:latin typeface="+mn-ea"/>
                <a:ea typeface="+mn-ea"/>
              </a:rPr>
              <a:t>, </a:t>
            </a:r>
            <a:r>
              <a:rPr lang="ko-KR" altLang="en-US" sz="1200" b="0" dirty="0">
                <a:latin typeface="+mn-ea"/>
                <a:ea typeface="+mn-ea"/>
              </a:rPr>
              <a:t>대교</a:t>
            </a:r>
            <a:r>
              <a:rPr lang="en-US" altLang="ko-KR" sz="1200" b="0" dirty="0">
                <a:latin typeface="+mn-ea"/>
                <a:ea typeface="+mn-ea"/>
              </a:rPr>
              <a:t>CNS, STX, </a:t>
            </a:r>
            <a:r>
              <a:rPr lang="ko-KR" altLang="en-US" sz="1200" b="0" dirty="0">
                <a:latin typeface="+mn-ea"/>
                <a:ea typeface="+mn-ea"/>
              </a:rPr>
              <a:t>연세의료원</a:t>
            </a:r>
            <a:r>
              <a:rPr lang="en-US" altLang="ko-KR" sz="1200" b="0" dirty="0">
                <a:latin typeface="+mn-ea"/>
                <a:ea typeface="+mn-ea"/>
              </a:rPr>
              <a:t>, </a:t>
            </a:r>
            <a:r>
              <a:rPr lang="ko-KR" altLang="en-US" sz="1200" b="0" dirty="0">
                <a:latin typeface="+mn-ea"/>
                <a:ea typeface="+mn-ea"/>
              </a:rPr>
              <a:t>서울대학교</a:t>
            </a:r>
            <a:r>
              <a:rPr lang="en-US" altLang="ko-KR" sz="1200" b="0" dirty="0">
                <a:latin typeface="+mn-ea"/>
                <a:ea typeface="+mn-ea"/>
              </a:rPr>
              <a:t> </a:t>
            </a:r>
            <a:r>
              <a:rPr lang="ko-KR" altLang="en-US" sz="1200" b="0" dirty="0">
                <a:latin typeface="+mn-ea"/>
                <a:ea typeface="+mn-ea"/>
              </a:rPr>
              <a:t>등 다수</a:t>
            </a:r>
            <a:endParaRPr lang="en-US" altLang="ko-KR" sz="1200" b="0" dirty="0">
              <a:latin typeface="+mn-ea"/>
              <a:ea typeface="+mn-ea"/>
            </a:endParaRPr>
          </a:p>
          <a:p>
            <a:pPr algn="l">
              <a:lnSpc>
                <a:spcPts val="1800"/>
              </a:lnSpc>
            </a:pP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[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해외 고객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]</a:t>
            </a:r>
            <a:r>
              <a:rPr lang="en-US" altLang="ko-KR" sz="1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1200" b="0" dirty="0">
                <a:latin typeface="+mn-ea"/>
                <a:ea typeface="+mn-ea"/>
              </a:rPr>
              <a:t>Colombia(MTC), Ecuador(MINTEL), Myanmar(MCPT), Rwanda, Moldova(MITC), </a:t>
            </a:r>
            <a:br>
              <a:rPr lang="en-US" altLang="ko-KR" sz="1200" b="0" dirty="0">
                <a:latin typeface="+mn-ea"/>
                <a:ea typeface="+mn-ea"/>
              </a:rPr>
            </a:br>
            <a:r>
              <a:rPr lang="en-US" altLang="ko-KR" sz="1200" b="0" dirty="0">
                <a:latin typeface="+mn-ea"/>
                <a:ea typeface="+mn-ea"/>
              </a:rPr>
              <a:t>                 Philippine(NTC), Kosovo(TAK), KT Rwanda Networks, Africa</a:t>
            </a:r>
            <a:r>
              <a:rPr lang="ko-KR" altLang="en-US" sz="1200" b="0" dirty="0">
                <a:latin typeface="+mn-ea"/>
                <a:ea typeface="+mn-ea"/>
              </a:rPr>
              <a:t> </a:t>
            </a:r>
            <a:r>
              <a:rPr lang="en-US" altLang="ko-KR" sz="1200" b="0" dirty="0" err="1">
                <a:latin typeface="+mn-ea"/>
                <a:ea typeface="+mn-ea"/>
              </a:rPr>
              <a:t>Olleh</a:t>
            </a:r>
            <a:r>
              <a:rPr lang="en-US" altLang="ko-KR" sz="1200" b="0" dirty="0">
                <a:latin typeface="+mn-ea"/>
                <a:ea typeface="+mn-ea"/>
              </a:rPr>
              <a:t> Service Ltd.</a:t>
            </a:r>
            <a:endParaRPr lang="en-US" altLang="ko-KR" sz="1200" dirty="0">
              <a:latin typeface="+mn-ea"/>
              <a:ea typeface="+mn-ea"/>
            </a:endParaRPr>
          </a:p>
        </p:txBody>
      </p:sp>
      <p:sp>
        <p:nvSpPr>
          <p:cNvPr id="52" name="직사각형 51"/>
          <p:cNvSpPr/>
          <p:nvPr/>
        </p:nvSpPr>
        <p:spPr bwMode="auto">
          <a:xfrm>
            <a:off x="698751" y="4653156"/>
            <a:ext cx="1040785" cy="14334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54000" tIns="54000" rIns="54000" bIns="54000" rtlCol="0" anchor="ctr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102747"/>
              </a:buClr>
              <a:buFont typeface="Garamond" panose="02020404030301010803" pitchFamily="18" charset="0"/>
              <a:buNone/>
            </a:pPr>
            <a:r>
              <a:rPr lang="ko-KR" altLang="en-US" sz="1400" i="1" dirty="0">
                <a:solidFill>
                  <a:schemeClr val="bg1"/>
                </a:solidFill>
                <a:latin typeface="+mn-lt"/>
                <a:ea typeface="+mn-ea"/>
              </a:rPr>
              <a:t>주요</a:t>
            </a:r>
            <a:br>
              <a:rPr lang="en-US" altLang="ko-KR" sz="1400" i="1" dirty="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ko-KR" altLang="en-US" sz="1400" i="1" dirty="0">
                <a:solidFill>
                  <a:schemeClr val="bg1"/>
                </a:solidFill>
                <a:latin typeface="+mn-lt"/>
                <a:ea typeface="+mn-ea"/>
              </a:rPr>
              <a:t>프로젝트</a:t>
            </a:r>
            <a:br>
              <a:rPr lang="en-US" altLang="ko-KR" sz="1400" i="1" dirty="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ko-KR" altLang="en-US" sz="1400" i="1" dirty="0" err="1">
                <a:solidFill>
                  <a:schemeClr val="bg1"/>
                </a:solidFill>
                <a:latin typeface="+mn-lt"/>
                <a:ea typeface="+mn-ea"/>
              </a:rPr>
              <a:t>고객사</a:t>
            </a:r>
            <a:endParaRPr lang="ko-KR" altLang="en-US" sz="1400" i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grpSp>
        <p:nvGrpSpPr>
          <p:cNvPr id="53" name="그룹 52"/>
          <p:cNvGrpSpPr/>
          <p:nvPr/>
        </p:nvGrpSpPr>
        <p:grpSpPr>
          <a:xfrm>
            <a:off x="1746470" y="4653136"/>
            <a:ext cx="7456454" cy="1448620"/>
            <a:chOff x="1747923" y="4874357"/>
            <a:chExt cx="7453549" cy="1088369"/>
          </a:xfrm>
        </p:grpSpPr>
        <p:cxnSp>
          <p:nvCxnSpPr>
            <p:cNvPr id="54" name="직선 연결선 53"/>
            <p:cNvCxnSpPr/>
            <p:nvPr/>
          </p:nvCxnSpPr>
          <p:spPr bwMode="auto">
            <a:xfrm>
              <a:off x="1747923" y="4874357"/>
              <a:ext cx="7453549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직선 연결선 54"/>
            <p:cNvCxnSpPr/>
            <p:nvPr/>
          </p:nvCxnSpPr>
          <p:spPr bwMode="auto">
            <a:xfrm>
              <a:off x="1747923" y="5962726"/>
              <a:ext cx="7453549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11" name="차트 10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706588"/>
              </p:ext>
            </p:extLst>
          </p:nvPr>
        </p:nvGraphicFramePr>
        <p:xfrm>
          <a:off x="746442" y="1128788"/>
          <a:ext cx="8413115" cy="340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8DA8F21D-4680-44A5-AC51-6E3DE2156EEE}"/>
              </a:ext>
            </a:extLst>
          </p:cNvPr>
          <p:cNvCxnSpPr/>
          <p:nvPr/>
        </p:nvCxnSpPr>
        <p:spPr bwMode="auto">
          <a:xfrm>
            <a:off x="3310281" y="1484784"/>
            <a:ext cx="3264267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8500621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직사각형 48"/>
          <p:cNvSpPr/>
          <p:nvPr/>
        </p:nvSpPr>
        <p:spPr bwMode="auto">
          <a:xfrm>
            <a:off x="663730" y="4751799"/>
            <a:ext cx="8537742" cy="138311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663730" y="988662"/>
            <a:ext cx="8537742" cy="345638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SzTx/>
              <a:buFont typeface="Times" pitchFamily="18" charset="0"/>
              <a:buNone/>
              <a:tabLst>
                <a:tab pos="914400" algn="l"/>
                <a:tab pos="7315200" algn="r"/>
              </a:tabLst>
            </a:pPr>
            <a:endParaRPr kumimoji="0" lang="ko-KR" altLang="en-US" sz="15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240903"/>
            <a:ext cx="1352934" cy="307777"/>
          </a:xfrm>
        </p:spPr>
        <p:txBody>
          <a:bodyPr/>
          <a:lstStyle/>
          <a:p>
            <a:pPr eaLnBrk="1" hangingPunct="1"/>
            <a:r>
              <a:rPr lang="ko-KR" altLang="en-US" sz="2000" dirty="0">
                <a:solidFill>
                  <a:schemeClr val="accent6">
                    <a:lumMod val="25000"/>
                  </a:schemeClr>
                </a:solidFill>
              </a:rPr>
              <a:t>주요 </a:t>
            </a:r>
            <a:r>
              <a:rPr lang="ko-KR" altLang="en-US" sz="2000" dirty="0" err="1">
                <a:solidFill>
                  <a:schemeClr val="accent6">
                    <a:lumMod val="25000"/>
                  </a:schemeClr>
                </a:solidFill>
              </a:rPr>
              <a:t>고객사</a:t>
            </a:r>
            <a:endParaRPr lang="en-US" altLang="ko-KR" sz="20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5CDF7546-5B53-457F-BF1F-872AA9DC4568}"/>
              </a:ext>
            </a:extLst>
          </p:cNvPr>
          <p:cNvSpPr/>
          <p:nvPr/>
        </p:nvSpPr>
        <p:spPr>
          <a:xfrm>
            <a:off x="-6872" y="188640"/>
            <a:ext cx="188355" cy="396077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1136576" y="1217871"/>
            <a:ext cx="7690899" cy="3210658"/>
            <a:chOff x="632520" y="2286947"/>
            <a:chExt cx="8688982" cy="3761814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237562B0-D338-4273-B9C9-96858EC96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843" y="4964846"/>
              <a:ext cx="789391" cy="804995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B4C6AA05-B010-41E8-B2B6-F3FF24826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665" y="3458692"/>
              <a:ext cx="2196893" cy="602658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36C69D53-21EB-4587-B492-55A3491FE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846" y="3345650"/>
              <a:ext cx="2196893" cy="488362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ABE04EB6-8379-4D4C-A82A-070E71577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296" y="5013176"/>
              <a:ext cx="1364097" cy="374204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00900D8D-9C6E-499B-81B9-791402C7B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528" y="2335924"/>
              <a:ext cx="939818" cy="515128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051B5C03-A254-4818-97B9-4EDA77D2DA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01" t="-238037" r="2301" b="238037"/>
            <a:stretch/>
          </p:blipFill>
          <p:spPr>
            <a:xfrm>
              <a:off x="7147617" y="2286947"/>
              <a:ext cx="1950561" cy="681266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C3CA0F24-4338-4724-B584-21B8CDA0F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92" y="3027671"/>
              <a:ext cx="992940" cy="724548"/>
            </a:xfrm>
            <a:prstGeom prst="rect">
              <a:avLst/>
            </a:prstGeom>
          </p:spPr>
        </p:pic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74B011A9-8AFA-4130-A7FC-12E522019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7598" y="4690983"/>
              <a:ext cx="2959296" cy="405002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E64382C7-7008-4FA0-BDBD-4F9694D43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567" y="5591195"/>
              <a:ext cx="1893230" cy="363112"/>
            </a:xfrm>
            <a:prstGeom prst="rect">
              <a:avLst/>
            </a:prstGeom>
          </p:spPr>
        </p:pic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8CF58E54-F5CA-4903-AFFA-F31606D27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7261" y="2481197"/>
              <a:ext cx="584241" cy="609028"/>
            </a:xfrm>
            <a:prstGeom prst="rect">
              <a:avLst/>
            </a:prstGeom>
          </p:spPr>
        </p:pic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0E991C66-F09B-4A3B-AA71-1CBCBE96D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520" y="4725144"/>
              <a:ext cx="1919484" cy="472079"/>
            </a:xfrm>
            <a:prstGeom prst="rect">
              <a:avLst/>
            </a:prstGeom>
          </p:spPr>
        </p:pic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B5F3C054-AD9F-4915-B8DB-45431C65C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2851" y="3090227"/>
              <a:ext cx="1818621" cy="592431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AFDA9260-0F60-425F-A836-5EA13FFE9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528" y="5377126"/>
              <a:ext cx="1365189" cy="428138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308C0E1C-D840-407B-BC0E-80358954E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5431" y="5224877"/>
              <a:ext cx="2004373" cy="336059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BE57A394-500D-4FFD-9ABF-D84039213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819" y="3861048"/>
              <a:ext cx="1408901" cy="658679"/>
            </a:xfrm>
            <a:prstGeom prst="rect">
              <a:avLst/>
            </a:prstGeom>
          </p:spPr>
        </p:pic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451AA551-C406-4C76-86A6-E4F94BCAD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2680" y="2348880"/>
              <a:ext cx="1062620" cy="810617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AD4E1C78-C47F-4910-A7AF-5D7C4B557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2971" y="2708920"/>
              <a:ext cx="1121398" cy="616705"/>
            </a:xfrm>
            <a:prstGeom prst="rect">
              <a:avLst/>
            </a:prstGeom>
          </p:spPr>
        </p:pic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2457E33F-35FD-4B81-ACF7-FE50B8DCF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6338" y="3858679"/>
              <a:ext cx="1520301" cy="620714"/>
            </a:xfrm>
            <a:prstGeom prst="rect">
              <a:avLst/>
            </a:prstGeom>
          </p:spPr>
        </p:pic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826533" y="4199728"/>
              <a:ext cx="1974273" cy="432955"/>
            </a:xfrm>
            <a:prstGeom prst="rect">
              <a:avLst/>
            </a:prstGeom>
          </p:spPr>
        </p:pic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091156" y="5678782"/>
              <a:ext cx="1653099" cy="369979"/>
            </a:xfrm>
            <a:prstGeom prst="rect">
              <a:avLst/>
            </a:prstGeom>
          </p:spPr>
        </p:pic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634425" y="4416206"/>
              <a:ext cx="1681724" cy="322032"/>
            </a:xfrm>
            <a:prstGeom prst="rect">
              <a:avLst/>
            </a:prstGeom>
          </p:spPr>
        </p:pic>
        <p:pic>
          <p:nvPicPr>
            <p:cNvPr id="35" name="그림 34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395289" y="3902309"/>
              <a:ext cx="1645943" cy="318779"/>
            </a:xfrm>
            <a:prstGeom prst="rect">
              <a:avLst/>
            </a:prstGeom>
          </p:spPr>
        </p:pic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512840" y="2924944"/>
              <a:ext cx="1645943" cy="247216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0334" y="5196091"/>
              <a:ext cx="677695" cy="469173"/>
            </a:xfrm>
            <a:prstGeom prst="rect">
              <a:avLst/>
            </a:prstGeom>
          </p:spPr>
        </p:pic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3296816" y="2348880"/>
              <a:ext cx="2054566" cy="472314"/>
            </a:xfrm>
            <a:prstGeom prst="rect">
              <a:avLst/>
            </a:prstGeom>
          </p:spPr>
        </p:pic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6249080" y="2420888"/>
              <a:ext cx="2304320" cy="336345"/>
            </a:xfrm>
            <a:prstGeom prst="rect">
              <a:avLst/>
            </a:prstGeom>
          </p:spPr>
        </p:pic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id="{6C343329-A09C-4AC3-A6D9-0992D022ECE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44" y="5043668"/>
            <a:ext cx="1084744" cy="1074004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50438" y="5204883"/>
            <a:ext cx="1942372" cy="584815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010121" y="5517473"/>
            <a:ext cx="1300985" cy="476700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193622" y="5059104"/>
            <a:ext cx="1530494" cy="424296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641688" y="5479476"/>
            <a:ext cx="1276870" cy="580159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055337" y="5017202"/>
            <a:ext cx="1373072" cy="458932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3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0367" y="5108790"/>
            <a:ext cx="885196" cy="914957"/>
          </a:xfrm>
          <a:prstGeom prst="rect">
            <a:avLst/>
          </a:prstGeom>
        </p:spPr>
      </p:pic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56D5D116-9E43-4A4E-8A46-747CBDBF2CFF}"/>
              </a:ext>
            </a:extLst>
          </p:cNvPr>
          <p:cNvSpPr txBox="1">
            <a:spLocks/>
          </p:cNvSpPr>
          <p:nvPr/>
        </p:nvSpPr>
        <p:spPr>
          <a:xfrm>
            <a:off x="650282" y="908720"/>
            <a:ext cx="4179934" cy="3071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54000" tIns="54000" rIns="54000" bIns="54000" rtlCol="0" anchor="ctr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07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Garamond" panose="02020404030301010803" pitchFamily="18" charset="0"/>
              <a:buNone/>
            </a:pPr>
            <a:r>
              <a:rPr lang="ko-KR" altLang="en-US" sz="1600" i="1" dirty="0">
                <a:solidFill>
                  <a:schemeClr val="bg1"/>
                </a:solidFill>
              </a:rPr>
              <a:t>국내 주요 고객사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56D5D116-9E43-4A4E-8A46-747CBDBF2CFF}"/>
              </a:ext>
            </a:extLst>
          </p:cNvPr>
          <p:cNvSpPr txBox="1">
            <a:spLocks/>
          </p:cNvSpPr>
          <p:nvPr/>
        </p:nvSpPr>
        <p:spPr>
          <a:xfrm>
            <a:off x="650282" y="4683336"/>
            <a:ext cx="4179934" cy="3071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54000" tIns="54000" rIns="54000" bIns="54000" rtlCol="0" anchor="ctr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07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Garamond" panose="02020404030301010803" pitchFamily="18" charset="0"/>
              <a:buNone/>
            </a:pPr>
            <a:r>
              <a:rPr lang="ko-KR" altLang="en-US" sz="1600" i="1" dirty="0">
                <a:solidFill>
                  <a:schemeClr val="bg1"/>
                </a:solidFill>
              </a:rPr>
              <a:t>해외 주요 고객사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2235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&gt;&lt;Slide id=&quot;257&quot; dur=&quot;1.332&quot;/&gt;&lt;/Timings&gt;&lt;/WMTools&gt;"/>
</p:tagLst>
</file>

<file path=ppt/theme/theme1.xml><?xml version="1.0" encoding="utf-8"?>
<a:theme xmlns:a="http://schemas.openxmlformats.org/drawingml/2006/main" name="3_bcs_white_background_imagery">
  <a:themeElements>
    <a:clrScheme name="3_bcs_white_background_imagery 1">
      <a:dk1>
        <a:srgbClr val="000000"/>
      </a:dk1>
      <a:lt1>
        <a:srgbClr val="FFFFFF"/>
      </a:lt1>
      <a:dk2>
        <a:srgbClr val="061DC8"/>
      </a:dk2>
      <a:lt2>
        <a:srgbClr val="727272"/>
      </a:lt2>
      <a:accent1>
        <a:srgbClr val="7889FB"/>
      </a:accent1>
      <a:accent2>
        <a:srgbClr val="C7CDFD"/>
      </a:accent2>
      <a:accent3>
        <a:srgbClr val="FFFFFF"/>
      </a:accent3>
      <a:accent4>
        <a:srgbClr val="000000"/>
      </a:accent4>
      <a:accent5>
        <a:srgbClr val="BEC4FD"/>
      </a:accent5>
      <a:accent6>
        <a:srgbClr val="B4BAE5"/>
      </a:accent6>
      <a:hlink>
        <a:srgbClr val="669900"/>
      </a:hlink>
      <a:folHlink>
        <a:srgbClr val="8CC800"/>
      </a:folHlink>
    </a:clrScheme>
    <a:fontScheme name="3_bcs_white_background_imagery">
      <a:majorFont>
        <a:latin typeface="Arial"/>
        <a:ea typeface="맑은 고딕"/>
        <a:cs typeface="굴림"/>
      </a:majorFont>
      <a:minorFont>
        <a:latin typeface="Arial"/>
        <a:ea typeface="맑은 고딕"/>
        <a:cs typeface="굴림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15000"/>
          </a:spcAft>
          <a:buClr>
            <a:schemeClr val="tx1"/>
          </a:buClr>
          <a:buSzTx/>
          <a:buFont typeface="Times" pitchFamily="18" charset="0"/>
          <a:buNone/>
          <a:tabLst>
            <a:tab pos="914400" algn="l"/>
            <a:tab pos="7315200" algn="r"/>
          </a:tabLst>
          <a:defRPr kumimoji="0" lang="en-US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Mincho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15000"/>
          </a:spcAft>
          <a:buClr>
            <a:schemeClr val="tx1"/>
          </a:buClr>
          <a:buSzTx/>
          <a:buFont typeface="Times" pitchFamily="18" charset="0"/>
          <a:buNone/>
          <a:tabLst>
            <a:tab pos="914400" algn="l"/>
            <a:tab pos="7315200" algn="r"/>
          </a:tabLst>
          <a:defRPr kumimoji="0" lang="en-US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Mincho" pitchFamily="49" charset="-128"/>
          </a:defRPr>
        </a:defPPr>
      </a:lstStyle>
    </a:lnDef>
  </a:objectDefaults>
  <a:extraClrSchemeLst>
    <a:extraClrScheme>
      <a:clrScheme name="3_bcs_white_background_imagery 1">
        <a:dk1>
          <a:srgbClr val="000000"/>
        </a:dk1>
        <a:lt1>
          <a:srgbClr val="FFFFFF"/>
        </a:lt1>
        <a:dk2>
          <a:srgbClr val="061DC8"/>
        </a:dk2>
        <a:lt2>
          <a:srgbClr val="727272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669900"/>
        </a:hlink>
        <a:folHlink>
          <a:srgbClr val="8C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23436</TotalTime>
  <Words>2354</Words>
  <Application>Microsoft Office PowerPoint</Application>
  <PresentationFormat>A4 용지(210x297mm)</PresentationFormat>
  <Paragraphs>307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9" baseType="lpstr">
      <vt:lpstr>Noto Sans Symbols</vt:lpstr>
      <vt:lpstr>굴림</vt:lpstr>
      <vt:lpstr>맑은 고딕</vt:lpstr>
      <vt:lpstr>맑은 고딕</vt:lpstr>
      <vt:lpstr>Arial</vt:lpstr>
      <vt:lpstr>Arial Narrow</vt:lpstr>
      <vt:lpstr>Calibri</vt:lpstr>
      <vt:lpstr>Garamond</vt:lpstr>
      <vt:lpstr>Times</vt:lpstr>
      <vt:lpstr>Verdana</vt:lpstr>
      <vt:lpstr>Vrinda</vt:lpstr>
      <vt:lpstr>Wingdings</vt:lpstr>
      <vt:lpstr>3_bcs_white_background_imagery</vt:lpstr>
      <vt:lpstr>PowerPoint 프레젠테이션</vt:lpstr>
      <vt:lpstr>주요 연혁</vt:lpstr>
      <vt:lpstr>조직 구성</vt:lpstr>
      <vt:lpstr>발명 특허</vt:lpstr>
      <vt:lpstr>대외 인증협약</vt:lpstr>
      <vt:lpstr>조직 역량</vt:lpstr>
      <vt:lpstr>사업 분야</vt:lpstr>
      <vt:lpstr>사업 실적</vt:lpstr>
      <vt:lpstr>주요 고객사</vt:lpstr>
      <vt:lpstr>주요 사업내역</vt:lpstr>
      <vt:lpstr>주요 사업내역</vt:lpstr>
      <vt:lpstr>정보보안 컨설팅 방법론</vt:lpstr>
      <vt:lpstr>보안솔루션(제품라인업)</vt:lpstr>
      <vt:lpstr>보안솔루션(Screenshot)</vt:lpstr>
      <vt:lpstr>보안솔루션(Screenshot)</vt:lpstr>
      <vt:lpstr>PowerPoint 프레젠테이션</vt:lpstr>
    </vt:vector>
  </TitlesOfParts>
  <Company>IBM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 Driven Proposals</dc:title>
  <dc:subject>PowerPoint Presentation Template</dc:subject>
  <dc:creator>IBM</dc:creator>
  <cp:lastModifiedBy>Security WiKi</cp:lastModifiedBy>
  <cp:revision>2135</cp:revision>
  <cp:lastPrinted>2021-11-19T11:38:05Z</cp:lastPrinted>
  <dcterms:created xsi:type="dcterms:W3CDTF">2005-05-11T22:22:26Z</dcterms:created>
  <dcterms:modified xsi:type="dcterms:W3CDTF">2021-11-19T11:40:38Z</dcterms:modified>
</cp:coreProperties>
</file>